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6" r:id="rId9"/>
    <p:sldId id="263" r:id="rId10"/>
    <p:sldId id="264" r:id="rId11"/>
    <p:sldId id="265" r:id="rId12"/>
    <p:sldId id="267" r:id="rId13"/>
    <p:sldId id="268" r:id="rId14"/>
    <p:sldId id="269" r:id="rId15"/>
    <p:sldId id="270" r:id="rId16"/>
  </p:sldIdLst>
  <p:sldSz cx="12192000" cy="6858000"/>
  <p:notesSz cx="6858000" cy="9144000"/>
  <p:embeddedFontLst>
    <p:embeddedFont>
      <p:font typeface="Source Sans Pro" panose="020B0503030403020204" pitchFamily="34" charset="0"/>
      <p:regular r:id="rId17"/>
      <p:bold r:id="rId18"/>
      <p:italic r:id="rId19"/>
      <p:boldItalic r:id="rId20"/>
    </p:embeddedFont>
    <p:embeddedFont>
      <p:font typeface="Trebuchet MS" panose="020B0603020202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96" autoAdjust="0"/>
    <p:restoredTop sz="94660"/>
  </p:normalViewPr>
  <p:slideViewPr>
    <p:cSldViewPr snapToGrid="0">
      <p:cViewPr varScale="1">
        <p:scale>
          <a:sx n="113" d="100"/>
          <a:sy n="113" d="100"/>
        </p:scale>
        <p:origin x="108" y="10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F346-79C5-4A84-9C6E-138230882D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601EAF9-A173-46A9-AB47-E75D5ED10F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552661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E5EF-2B5D-423C-BAF2-A5261733D02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4B9557-1AEB-4B32-82DE-4171AFF6D5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3DCC94-1BF6-4A9E-8F7D-348042ADE07A}"/>
              </a:ext>
            </a:extLst>
          </p:cNvPr>
          <p:cNvSpPr>
            <a:spLocks noGrp="1"/>
          </p:cNvSpPr>
          <p:nvPr>
            <p:ph type="dt" sz="half" idx="10"/>
          </p:nvPr>
        </p:nvSpPr>
        <p:spPr>
          <a:xfrm>
            <a:off x="838200" y="6356350"/>
            <a:ext cx="2743200" cy="365125"/>
          </a:xfrm>
          <a:prstGeom prst="rect">
            <a:avLst/>
          </a:prstGeom>
        </p:spPr>
        <p:txBody>
          <a:bodyPr/>
          <a:lstStyle/>
          <a:p>
            <a:fld id="{4F26BDA7-97D5-4C1A-8155-B7FB1BB4897A}" type="datetimeFigureOut">
              <a:rPr lang="en-GB" smtClean="0"/>
              <a:t>19/09/2023</a:t>
            </a:fld>
            <a:endParaRPr lang="en-GB"/>
          </a:p>
        </p:txBody>
      </p:sp>
      <p:sp>
        <p:nvSpPr>
          <p:cNvPr id="5" name="Footer Placeholder 4">
            <a:extLst>
              <a:ext uri="{FF2B5EF4-FFF2-40B4-BE49-F238E27FC236}">
                <a16:creationId xmlns:a16="http://schemas.microsoft.com/office/drawing/2014/main" id="{FF4E07D8-8756-4925-A7F4-12669FD88AA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0827340-126A-4A86-B142-285C62AF845C}"/>
              </a:ext>
            </a:extLst>
          </p:cNvPr>
          <p:cNvSpPr>
            <a:spLocks noGrp="1"/>
          </p:cNvSpPr>
          <p:nvPr>
            <p:ph type="sldNum" sz="quarter" idx="12"/>
          </p:nvPr>
        </p:nvSpPr>
        <p:spPr>
          <a:xfrm>
            <a:off x="8610600" y="6356350"/>
            <a:ext cx="2743200" cy="365125"/>
          </a:xfrm>
          <a:prstGeom prst="rect">
            <a:avLst/>
          </a:prstGeom>
        </p:spPr>
        <p:txBody>
          <a:bodyPr/>
          <a:lstStyle/>
          <a:p>
            <a:fld id="{D2115F9B-DCD3-4C0A-AFFC-FC5B218788ED}" type="slidenum">
              <a:rPr lang="en-GB" smtClean="0"/>
              <a:t>‹#›</a:t>
            </a:fld>
            <a:endParaRPr lang="en-GB"/>
          </a:p>
        </p:txBody>
      </p:sp>
    </p:spTree>
    <p:extLst>
      <p:ext uri="{BB962C8B-B14F-4D97-AF65-F5344CB8AC3E}">
        <p14:creationId xmlns:p14="http://schemas.microsoft.com/office/powerpoint/2010/main" val="1663909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752888-7C03-46AA-8B77-5019F31724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51122C-9E49-4943-A22E-43480DBBCB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08BBAD-5408-409A-894C-FB8EDB9E00B7}"/>
              </a:ext>
            </a:extLst>
          </p:cNvPr>
          <p:cNvSpPr>
            <a:spLocks noGrp="1"/>
          </p:cNvSpPr>
          <p:nvPr>
            <p:ph type="dt" sz="half" idx="10"/>
          </p:nvPr>
        </p:nvSpPr>
        <p:spPr>
          <a:xfrm>
            <a:off x="838200" y="6356350"/>
            <a:ext cx="2743200" cy="365125"/>
          </a:xfrm>
          <a:prstGeom prst="rect">
            <a:avLst/>
          </a:prstGeom>
        </p:spPr>
        <p:txBody>
          <a:bodyPr/>
          <a:lstStyle/>
          <a:p>
            <a:fld id="{4F26BDA7-97D5-4C1A-8155-B7FB1BB4897A}" type="datetimeFigureOut">
              <a:rPr lang="en-GB" smtClean="0"/>
              <a:t>19/09/2023</a:t>
            </a:fld>
            <a:endParaRPr lang="en-GB"/>
          </a:p>
        </p:txBody>
      </p:sp>
      <p:sp>
        <p:nvSpPr>
          <p:cNvPr id="5" name="Footer Placeholder 4">
            <a:extLst>
              <a:ext uri="{FF2B5EF4-FFF2-40B4-BE49-F238E27FC236}">
                <a16:creationId xmlns:a16="http://schemas.microsoft.com/office/drawing/2014/main" id="{7D2581E6-881A-409A-8CAE-34D8E51EC1C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F298727-5876-47B2-9591-BA1383B329E1}"/>
              </a:ext>
            </a:extLst>
          </p:cNvPr>
          <p:cNvSpPr>
            <a:spLocks noGrp="1"/>
          </p:cNvSpPr>
          <p:nvPr>
            <p:ph type="sldNum" sz="quarter" idx="12"/>
          </p:nvPr>
        </p:nvSpPr>
        <p:spPr>
          <a:xfrm>
            <a:off x="8610600" y="6356350"/>
            <a:ext cx="2743200" cy="365125"/>
          </a:xfrm>
          <a:prstGeom prst="rect">
            <a:avLst/>
          </a:prstGeom>
        </p:spPr>
        <p:txBody>
          <a:bodyPr/>
          <a:lstStyle/>
          <a:p>
            <a:fld id="{D2115F9B-DCD3-4C0A-AFFC-FC5B218788ED}" type="slidenum">
              <a:rPr lang="en-GB" smtClean="0"/>
              <a:t>‹#›</a:t>
            </a:fld>
            <a:endParaRPr lang="en-GB"/>
          </a:p>
        </p:txBody>
      </p:sp>
    </p:spTree>
    <p:extLst>
      <p:ext uri="{BB962C8B-B14F-4D97-AF65-F5344CB8AC3E}">
        <p14:creationId xmlns:p14="http://schemas.microsoft.com/office/powerpoint/2010/main" val="186239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870B8-F048-4575-89EF-58C216EB10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3A26B5-D1DD-435E-8930-42AD97C618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DA308-27CC-4D6A-9ABE-E9CE924FBDE7}"/>
              </a:ext>
            </a:extLst>
          </p:cNvPr>
          <p:cNvSpPr>
            <a:spLocks noGrp="1"/>
          </p:cNvSpPr>
          <p:nvPr>
            <p:ph type="dt" sz="half" idx="10"/>
          </p:nvPr>
        </p:nvSpPr>
        <p:spPr>
          <a:xfrm>
            <a:off x="838200" y="6356350"/>
            <a:ext cx="2743200" cy="365125"/>
          </a:xfrm>
          <a:prstGeom prst="rect">
            <a:avLst/>
          </a:prstGeom>
        </p:spPr>
        <p:txBody>
          <a:bodyPr/>
          <a:lstStyle/>
          <a:p>
            <a:fld id="{4F26BDA7-97D5-4C1A-8155-B7FB1BB4897A}" type="datetimeFigureOut">
              <a:rPr lang="en-GB" smtClean="0"/>
              <a:t>19/09/2023</a:t>
            </a:fld>
            <a:endParaRPr lang="en-GB"/>
          </a:p>
        </p:txBody>
      </p:sp>
      <p:sp>
        <p:nvSpPr>
          <p:cNvPr id="5" name="Footer Placeholder 4">
            <a:extLst>
              <a:ext uri="{FF2B5EF4-FFF2-40B4-BE49-F238E27FC236}">
                <a16:creationId xmlns:a16="http://schemas.microsoft.com/office/drawing/2014/main" id="{0EF6BD08-E098-4CFA-990C-05DD1F72210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FB82F78-CB7E-4002-9DFA-988EC34EAD4F}"/>
              </a:ext>
            </a:extLst>
          </p:cNvPr>
          <p:cNvSpPr>
            <a:spLocks noGrp="1"/>
          </p:cNvSpPr>
          <p:nvPr>
            <p:ph type="sldNum" sz="quarter" idx="12"/>
          </p:nvPr>
        </p:nvSpPr>
        <p:spPr>
          <a:xfrm>
            <a:off x="8610600" y="6356350"/>
            <a:ext cx="2743200" cy="365125"/>
          </a:xfrm>
          <a:prstGeom prst="rect">
            <a:avLst/>
          </a:prstGeom>
        </p:spPr>
        <p:txBody>
          <a:bodyPr/>
          <a:lstStyle/>
          <a:p>
            <a:fld id="{D2115F9B-DCD3-4C0A-AFFC-FC5B218788ED}" type="slidenum">
              <a:rPr lang="en-GB" smtClean="0"/>
              <a:t>‹#›</a:t>
            </a:fld>
            <a:endParaRPr lang="en-GB"/>
          </a:p>
        </p:txBody>
      </p:sp>
    </p:spTree>
    <p:extLst>
      <p:ext uri="{BB962C8B-B14F-4D97-AF65-F5344CB8AC3E}">
        <p14:creationId xmlns:p14="http://schemas.microsoft.com/office/powerpoint/2010/main" val="10078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08C9-AF8C-4688-ACB4-C0C83FE873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B0BD0A-FE33-4DFF-A899-21AD2D89B4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9DA14A-9566-41F9-9BB6-6D495BCA465D}"/>
              </a:ext>
            </a:extLst>
          </p:cNvPr>
          <p:cNvSpPr>
            <a:spLocks noGrp="1"/>
          </p:cNvSpPr>
          <p:nvPr>
            <p:ph type="dt" sz="half" idx="10"/>
          </p:nvPr>
        </p:nvSpPr>
        <p:spPr>
          <a:xfrm>
            <a:off x="838200" y="6356350"/>
            <a:ext cx="2743200" cy="365125"/>
          </a:xfrm>
          <a:prstGeom prst="rect">
            <a:avLst/>
          </a:prstGeom>
        </p:spPr>
        <p:txBody>
          <a:bodyPr/>
          <a:lstStyle/>
          <a:p>
            <a:fld id="{4F26BDA7-97D5-4C1A-8155-B7FB1BB4897A}" type="datetimeFigureOut">
              <a:rPr lang="en-GB" smtClean="0"/>
              <a:t>19/09/2023</a:t>
            </a:fld>
            <a:endParaRPr lang="en-GB"/>
          </a:p>
        </p:txBody>
      </p:sp>
      <p:sp>
        <p:nvSpPr>
          <p:cNvPr id="5" name="Footer Placeholder 4">
            <a:extLst>
              <a:ext uri="{FF2B5EF4-FFF2-40B4-BE49-F238E27FC236}">
                <a16:creationId xmlns:a16="http://schemas.microsoft.com/office/drawing/2014/main" id="{69A648FD-2B7E-492C-983D-EEEF885E99C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F8C1E71A-93EB-4F19-A8C2-A2533453F8A4}"/>
              </a:ext>
            </a:extLst>
          </p:cNvPr>
          <p:cNvSpPr>
            <a:spLocks noGrp="1"/>
          </p:cNvSpPr>
          <p:nvPr>
            <p:ph type="sldNum" sz="quarter" idx="12"/>
          </p:nvPr>
        </p:nvSpPr>
        <p:spPr>
          <a:xfrm>
            <a:off x="8610600" y="6356350"/>
            <a:ext cx="2743200" cy="365125"/>
          </a:xfrm>
          <a:prstGeom prst="rect">
            <a:avLst/>
          </a:prstGeom>
        </p:spPr>
        <p:txBody>
          <a:bodyPr/>
          <a:lstStyle/>
          <a:p>
            <a:fld id="{D2115F9B-DCD3-4C0A-AFFC-FC5B218788ED}" type="slidenum">
              <a:rPr lang="en-GB" smtClean="0"/>
              <a:t>‹#›</a:t>
            </a:fld>
            <a:endParaRPr lang="en-GB"/>
          </a:p>
        </p:txBody>
      </p:sp>
    </p:spTree>
    <p:extLst>
      <p:ext uri="{BB962C8B-B14F-4D97-AF65-F5344CB8AC3E}">
        <p14:creationId xmlns:p14="http://schemas.microsoft.com/office/powerpoint/2010/main" val="194838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89FA-7A12-4DDF-952F-C2C4FB5B2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FB0419-D75B-4EBE-8F95-D848D3D297D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6C33887-7239-41A4-A783-6159184F2F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2E2EA16-0D01-46B4-8DC4-3058DAFCA386}"/>
              </a:ext>
            </a:extLst>
          </p:cNvPr>
          <p:cNvSpPr>
            <a:spLocks noGrp="1"/>
          </p:cNvSpPr>
          <p:nvPr>
            <p:ph type="dt" sz="half" idx="10"/>
          </p:nvPr>
        </p:nvSpPr>
        <p:spPr>
          <a:xfrm>
            <a:off x="838200" y="6356350"/>
            <a:ext cx="2743200" cy="365125"/>
          </a:xfrm>
          <a:prstGeom prst="rect">
            <a:avLst/>
          </a:prstGeom>
        </p:spPr>
        <p:txBody>
          <a:bodyPr/>
          <a:lstStyle/>
          <a:p>
            <a:fld id="{4F26BDA7-97D5-4C1A-8155-B7FB1BB4897A}" type="datetimeFigureOut">
              <a:rPr lang="en-GB" smtClean="0"/>
              <a:t>19/09/2023</a:t>
            </a:fld>
            <a:endParaRPr lang="en-GB"/>
          </a:p>
        </p:txBody>
      </p:sp>
      <p:sp>
        <p:nvSpPr>
          <p:cNvPr id="6" name="Footer Placeholder 5">
            <a:extLst>
              <a:ext uri="{FF2B5EF4-FFF2-40B4-BE49-F238E27FC236}">
                <a16:creationId xmlns:a16="http://schemas.microsoft.com/office/drawing/2014/main" id="{EA85DC1C-5436-437F-A9F2-3730F9F9468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D7265A5-A1FA-494B-9E65-F2B0DC1237C6}"/>
              </a:ext>
            </a:extLst>
          </p:cNvPr>
          <p:cNvSpPr>
            <a:spLocks noGrp="1"/>
          </p:cNvSpPr>
          <p:nvPr>
            <p:ph type="sldNum" sz="quarter" idx="12"/>
          </p:nvPr>
        </p:nvSpPr>
        <p:spPr>
          <a:xfrm>
            <a:off x="8610600" y="6356350"/>
            <a:ext cx="2743200" cy="365125"/>
          </a:xfrm>
          <a:prstGeom prst="rect">
            <a:avLst/>
          </a:prstGeom>
        </p:spPr>
        <p:txBody>
          <a:bodyPr/>
          <a:lstStyle/>
          <a:p>
            <a:fld id="{D2115F9B-DCD3-4C0A-AFFC-FC5B218788ED}" type="slidenum">
              <a:rPr lang="en-GB" smtClean="0"/>
              <a:t>‹#›</a:t>
            </a:fld>
            <a:endParaRPr lang="en-GB"/>
          </a:p>
        </p:txBody>
      </p:sp>
    </p:spTree>
    <p:extLst>
      <p:ext uri="{BB962C8B-B14F-4D97-AF65-F5344CB8AC3E}">
        <p14:creationId xmlns:p14="http://schemas.microsoft.com/office/powerpoint/2010/main" val="1169515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548B-8D9C-44CF-B7FC-2F7F5A549B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C7761E-01C0-4E96-B1FE-100AC6041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24BA619-8F8E-4FF8-9BDE-B6923E6887E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A6AC6E-27EC-495C-8A13-E6859D73EA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70C88CE-9188-4C37-9790-D04334E016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3E386CD-7398-4926-AE58-8CFB0CF785B7}"/>
              </a:ext>
            </a:extLst>
          </p:cNvPr>
          <p:cNvSpPr>
            <a:spLocks noGrp="1"/>
          </p:cNvSpPr>
          <p:nvPr>
            <p:ph type="dt" sz="half" idx="10"/>
          </p:nvPr>
        </p:nvSpPr>
        <p:spPr>
          <a:xfrm>
            <a:off x="838200" y="6356350"/>
            <a:ext cx="2743200" cy="365125"/>
          </a:xfrm>
          <a:prstGeom prst="rect">
            <a:avLst/>
          </a:prstGeom>
        </p:spPr>
        <p:txBody>
          <a:bodyPr/>
          <a:lstStyle/>
          <a:p>
            <a:fld id="{4F26BDA7-97D5-4C1A-8155-B7FB1BB4897A}" type="datetimeFigureOut">
              <a:rPr lang="en-GB" smtClean="0"/>
              <a:t>19/09/2023</a:t>
            </a:fld>
            <a:endParaRPr lang="en-GB"/>
          </a:p>
        </p:txBody>
      </p:sp>
      <p:sp>
        <p:nvSpPr>
          <p:cNvPr id="8" name="Footer Placeholder 7">
            <a:extLst>
              <a:ext uri="{FF2B5EF4-FFF2-40B4-BE49-F238E27FC236}">
                <a16:creationId xmlns:a16="http://schemas.microsoft.com/office/drawing/2014/main" id="{0F708E0A-C348-4B5B-A1FA-11327A3C0B1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3DD01136-7CFA-45A9-B047-C226FBDA837C}"/>
              </a:ext>
            </a:extLst>
          </p:cNvPr>
          <p:cNvSpPr>
            <a:spLocks noGrp="1"/>
          </p:cNvSpPr>
          <p:nvPr>
            <p:ph type="sldNum" sz="quarter" idx="12"/>
          </p:nvPr>
        </p:nvSpPr>
        <p:spPr>
          <a:xfrm>
            <a:off x="8610600" y="6356350"/>
            <a:ext cx="2743200" cy="365125"/>
          </a:xfrm>
          <a:prstGeom prst="rect">
            <a:avLst/>
          </a:prstGeom>
        </p:spPr>
        <p:txBody>
          <a:bodyPr/>
          <a:lstStyle/>
          <a:p>
            <a:fld id="{D2115F9B-DCD3-4C0A-AFFC-FC5B218788ED}" type="slidenum">
              <a:rPr lang="en-GB" smtClean="0"/>
              <a:t>‹#›</a:t>
            </a:fld>
            <a:endParaRPr lang="en-GB"/>
          </a:p>
        </p:txBody>
      </p:sp>
    </p:spTree>
    <p:extLst>
      <p:ext uri="{BB962C8B-B14F-4D97-AF65-F5344CB8AC3E}">
        <p14:creationId xmlns:p14="http://schemas.microsoft.com/office/powerpoint/2010/main" val="319988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3BF9-4656-49E6-B697-9554D4FD533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A3D9061-4E5B-4A5C-A7BD-074739FF4C99}"/>
              </a:ext>
            </a:extLst>
          </p:cNvPr>
          <p:cNvSpPr>
            <a:spLocks noGrp="1"/>
          </p:cNvSpPr>
          <p:nvPr>
            <p:ph type="dt" sz="half" idx="10"/>
          </p:nvPr>
        </p:nvSpPr>
        <p:spPr>
          <a:xfrm>
            <a:off x="838200" y="6356350"/>
            <a:ext cx="2743200" cy="365125"/>
          </a:xfrm>
          <a:prstGeom prst="rect">
            <a:avLst/>
          </a:prstGeom>
        </p:spPr>
        <p:txBody>
          <a:bodyPr/>
          <a:lstStyle/>
          <a:p>
            <a:fld id="{4F26BDA7-97D5-4C1A-8155-B7FB1BB4897A}" type="datetimeFigureOut">
              <a:rPr lang="en-GB" smtClean="0"/>
              <a:t>19/09/2023</a:t>
            </a:fld>
            <a:endParaRPr lang="en-GB"/>
          </a:p>
        </p:txBody>
      </p:sp>
      <p:sp>
        <p:nvSpPr>
          <p:cNvPr id="4" name="Footer Placeholder 3">
            <a:extLst>
              <a:ext uri="{FF2B5EF4-FFF2-40B4-BE49-F238E27FC236}">
                <a16:creationId xmlns:a16="http://schemas.microsoft.com/office/drawing/2014/main" id="{447D1B4C-6947-4CC6-9C01-645E37C4DE2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A3A2BCE-3253-4DB9-83B6-5C8278F2911A}"/>
              </a:ext>
            </a:extLst>
          </p:cNvPr>
          <p:cNvSpPr>
            <a:spLocks noGrp="1"/>
          </p:cNvSpPr>
          <p:nvPr>
            <p:ph type="sldNum" sz="quarter" idx="12"/>
          </p:nvPr>
        </p:nvSpPr>
        <p:spPr>
          <a:xfrm>
            <a:off x="8610600" y="6356350"/>
            <a:ext cx="2743200" cy="365125"/>
          </a:xfrm>
          <a:prstGeom prst="rect">
            <a:avLst/>
          </a:prstGeom>
        </p:spPr>
        <p:txBody>
          <a:bodyPr/>
          <a:lstStyle/>
          <a:p>
            <a:fld id="{D2115F9B-DCD3-4C0A-AFFC-FC5B218788ED}" type="slidenum">
              <a:rPr lang="en-GB" smtClean="0"/>
              <a:t>‹#›</a:t>
            </a:fld>
            <a:endParaRPr lang="en-GB"/>
          </a:p>
        </p:txBody>
      </p:sp>
    </p:spTree>
    <p:extLst>
      <p:ext uri="{BB962C8B-B14F-4D97-AF65-F5344CB8AC3E}">
        <p14:creationId xmlns:p14="http://schemas.microsoft.com/office/powerpoint/2010/main" val="3395859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4EEEA7-019A-40DA-B627-7FF4B150F7C8}"/>
              </a:ext>
            </a:extLst>
          </p:cNvPr>
          <p:cNvSpPr>
            <a:spLocks noGrp="1"/>
          </p:cNvSpPr>
          <p:nvPr>
            <p:ph type="dt" sz="half" idx="10"/>
          </p:nvPr>
        </p:nvSpPr>
        <p:spPr>
          <a:xfrm>
            <a:off x="838200" y="6356350"/>
            <a:ext cx="2743200" cy="365125"/>
          </a:xfrm>
          <a:prstGeom prst="rect">
            <a:avLst/>
          </a:prstGeom>
        </p:spPr>
        <p:txBody>
          <a:bodyPr/>
          <a:lstStyle/>
          <a:p>
            <a:fld id="{4F26BDA7-97D5-4C1A-8155-B7FB1BB4897A}" type="datetimeFigureOut">
              <a:rPr lang="en-GB" smtClean="0"/>
              <a:t>19/09/2023</a:t>
            </a:fld>
            <a:endParaRPr lang="en-GB"/>
          </a:p>
        </p:txBody>
      </p:sp>
      <p:sp>
        <p:nvSpPr>
          <p:cNvPr id="3" name="Footer Placeholder 2">
            <a:extLst>
              <a:ext uri="{FF2B5EF4-FFF2-40B4-BE49-F238E27FC236}">
                <a16:creationId xmlns:a16="http://schemas.microsoft.com/office/drawing/2014/main" id="{A61EC70D-071F-4A02-9B58-25D76435FCB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76CC3593-7D91-423C-A24A-A563A0BECCC7}"/>
              </a:ext>
            </a:extLst>
          </p:cNvPr>
          <p:cNvSpPr>
            <a:spLocks noGrp="1"/>
          </p:cNvSpPr>
          <p:nvPr>
            <p:ph type="sldNum" sz="quarter" idx="12"/>
          </p:nvPr>
        </p:nvSpPr>
        <p:spPr>
          <a:xfrm>
            <a:off x="8610600" y="6356350"/>
            <a:ext cx="2743200" cy="365125"/>
          </a:xfrm>
          <a:prstGeom prst="rect">
            <a:avLst/>
          </a:prstGeom>
        </p:spPr>
        <p:txBody>
          <a:bodyPr/>
          <a:lstStyle/>
          <a:p>
            <a:fld id="{D2115F9B-DCD3-4C0A-AFFC-FC5B218788ED}" type="slidenum">
              <a:rPr lang="en-GB" smtClean="0"/>
              <a:t>‹#›</a:t>
            </a:fld>
            <a:endParaRPr lang="en-GB"/>
          </a:p>
        </p:txBody>
      </p:sp>
    </p:spTree>
    <p:extLst>
      <p:ext uri="{BB962C8B-B14F-4D97-AF65-F5344CB8AC3E}">
        <p14:creationId xmlns:p14="http://schemas.microsoft.com/office/powerpoint/2010/main" val="429298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8643-4616-4B0B-B252-2666A9292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6F6D1A-CFD6-43FC-AF1A-821650A0C2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F8F29E-24E7-409D-A947-07C6C9F13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968849-4F40-4171-A277-C102BA7924E6}"/>
              </a:ext>
            </a:extLst>
          </p:cNvPr>
          <p:cNvSpPr>
            <a:spLocks noGrp="1"/>
          </p:cNvSpPr>
          <p:nvPr>
            <p:ph type="dt" sz="half" idx="10"/>
          </p:nvPr>
        </p:nvSpPr>
        <p:spPr>
          <a:xfrm>
            <a:off x="838200" y="6356350"/>
            <a:ext cx="2743200" cy="365125"/>
          </a:xfrm>
          <a:prstGeom prst="rect">
            <a:avLst/>
          </a:prstGeom>
        </p:spPr>
        <p:txBody>
          <a:bodyPr/>
          <a:lstStyle/>
          <a:p>
            <a:fld id="{4F26BDA7-97D5-4C1A-8155-B7FB1BB4897A}" type="datetimeFigureOut">
              <a:rPr lang="en-GB" smtClean="0"/>
              <a:t>19/09/2023</a:t>
            </a:fld>
            <a:endParaRPr lang="en-GB"/>
          </a:p>
        </p:txBody>
      </p:sp>
      <p:sp>
        <p:nvSpPr>
          <p:cNvPr id="6" name="Footer Placeholder 5">
            <a:extLst>
              <a:ext uri="{FF2B5EF4-FFF2-40B4-BE49-F238E27FC236}">
                <a16:creationId xmlns:a16="http://schemas.microsoft.com/office/drawing/2014/main" id="{F8BDC7C5-4959-437D-AEFD-202F0F81D52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9D93216-2DFE-4EA5-B971-DEF9A20D101A}"/>
              </a:ext>
            </a:extLst>
          </p:cNvPr>
          <p:cNvSpPr>
            <a:spLocks noGrp="1"/>
          </p:cNvSpPr>
          <p:nvPr>
            <p:ph type="sldNum" sz="quarter" idx="12"/>
          </p:nvPr>
        </p:nvSpPr>
        <p:spPr>
          <a:xfrm>
            <a:off x="8610600" y="6356350"/>
            <a:ext cx="2743200" cy="365125"/>
          </a:xfrm>
          <a:prstGeom prst="rect">
            <a:avLst/>
          </a:prstGeom>
        </p:spPr>
        <p:txBody>
          <a:bodyPr/>
          <a:lstStyle/>
          <a:p>
            <a:fld id="{D2115F9B-DCD3-4C0A-AFFC-FC5B218788ED}" type="slidenum">
              <a:rPr lang="en-GB" smtClean="0"/>
              <a:t>‹#›</a:t>
            </a:fld>
            <a:endParaRPr lang="en-GB"/>
          </a:p>
        </p:txBody>
      </p:sp>
    </p:spTree>
    <p:extLst>
      <p:ext uri="{BB962C8B-B14F-4D97-AF65-F5344CB8AC3E}">
        <p14:creationId xmlns:p14="http://schemas.microsoft.com/office/powerpoint/2010/main" val="312774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B8D81-A490-4923-A6D6-EFDBFA37EE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C43D9E-6B0D-47F9-9CED-BBC539B7FD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3BFBB85-36B3-46B2-AFFF-9DE44EBBA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069A8A-5E95-470F-8700-341ECD3A8532}"/>
              </a:ext>
            </a:extLst>
          </p:cNvPr>
          <p:cNvSpPr>
            <a:spLocks noGrp="1"/>
          </p:cNvSpPr>
          <p:nvPr>
            <p:ph type="dt" sz="half" idx="10"/>
          </p:nvPr>
        </p:nvSpPr>
        <p:spPr>
          <a:xfrm>
            <a:off x="838200" y="6356350"/>
            <a:ext cx="2743200" cy="365125"/>
          </a:xfrm>
          <a:prstGeom prst="rect">
            <a:avLst/>
          </a:prstGeom>
        </p:spPr>
        <p:txBody>
          <a:bodyPr/>
          <a:lstStyle/>
          <a:p>
            <a:fld id="{4F26BDA7-97D5-4C1A-8155-B7FB1BB4897A}" type="datetimeFigureOut">
              <a:rPr lang="en-GB" smtClean="0"/>
              <a:t>19/09/2023</a:t>
            </a:fld>
            <a:endParaRPr lang="en-GB"/>
          </a:p>
        </p:txBody>
      </p:sp>
      <p:sp>
        <p:nvSpPr>
          <p:cNvPr id="6" name="Footer Placeholder 5">
            <a:extLst>
              <a:ext uri="{FF2B5EF4-FFF2-40B4-BE49-F238E27FC236}">
                <a16:creationId xmlns:a16="http://schemas.microsoft.com/office/drawing/2014/main" id="{3AB4A8E3-2317-43C2-83EE-797809918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2C5C285-9B47-4E2A-A41F-9A9896D8C5D0}"/>
              </a:ext>
            </a:extLst>
          </p:cNvPr>
          <p:cNvSpPr>
            <a:spLocks noGrp="1"/>
          </p:cNvSpPr>
          <p:nvPr>
            <p:ph type="sldNum" sz="quarter" idx="12"/>
          </p:nvPr>
        </p:nvSpPr>
        <p:spPr>
          <a:xfrm>
            <a:off x="8610600" y="6356350"/>
            <a:ext cx="2743200" cy="365125"/>
          </a:xfrm>
          <a:prstGeom prst="rect">
            <a:avLst/>
          </a:prstGeom>
        </p:spPr>
        <p:txBody>
          <a:bodyPr/>
          <a:lstStyle/>
          <a:p>
            <a:fld id="{D2115F9B-DCD3-4C0A-AFFC-FC5B218788ED}" type="slidenum">
              <a:rPr lang="en-GB" smtClean="0"/>
              <a:t>‹#›</a:t>
            </a:fld>
            <a:endParaRPr lang="en-GB"/>
          </a:p>
        </p:txBody>
      </p:sp>
    </p:spTree>
    <p:extLst>
      <p:ext uri="{BB962C8B-B14F-4D97-AF65-F5344CB8AC3E}">
        <p14:creationId xmlns:p14="http://schemas.microsoft.com/office/powerpoint/2010/main" val="20277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10FFA2-EE30-44FC-89E4-8224460C4C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8879574-A304-45A0-B9F4-577DFB64DF2E}"/>
              </a:ext>
            </a:extLst>
          </p:cNvPr>
          <p:cNvSpPr>
            <a:spLocks noGrp="1"/>
          </p:cNvSpPr>
          <p:nvPr>
            <p:ph type="body" idx="1"/>
          </p:nvPr>
        </p:nvSpPr>
        <p:spPr>
          <a:xfrm>
            <a:off x="838200" y="1690688"/>
            <a:ext cx="10515600" cy="48598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3470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https://www.youtube.com/embed/GyxS3qebjIc?si=gTv4DMX-gZSQVaMr"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play.google.com/store/apps/details?id=pebblepad.PebblePocket.android&amp;hl=en_GB"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apps.apple.com/gb/app/pebblepocket/id953515889"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99419-DFE5-43BF-A2A9-8A9FC069E27F}"/>
              </a:ext>
            </a:extLst>
          </p:cNvPr>
          <p:cNvSpPr>
            <a:spLocks noGrp="1"/>
          </p:cNvSpPr>
          <p:nvPr>
            <p:ph type="ctrTitle"/>
          </p:nvPr>
        </p:nvSpPr>
        <p:spPr>
          <a:xfrm>
            <a:off x="2512666" y="4455959"/>
            <a:ext cx="9144000" cy="1053650"/>
          </a:xfrm>
        </p:spPr>
        <p:txBody>
          <a:bodyPr anchor="ctr">
            <a:normAutofit/>
          </a:bodyPr>
          <a:lstStyle/>
          <a:p>
            <a:pPr algn="r"/>
            <a:r>
              <a:rPr lang="en-US" sz="6600" dirty="0" err="1"/>
              <a:t>PebblePad</a:t>
            </a:r>
            <a:endParaRPr lang="en-GB" sz="6600" dirty="0"/>
          </a:p>
        </p:txBody>
      </p:sp>
      <p:sp>
        <p:nvSpPr>
          <p:cNvPr id="3" name="Subtitle 2">
            <a:extLst>
              <a:ext uri="{FF2B5EF4-FFF2-40B4-BE49-F238E27FC236}">
                <a16:creationId xmlns:a16="http://schemas.microsoft.com/office/drawing/2014/main" id="{D4EE30F2-AF50-4F16-96CA-0654B5D9FA80}"/>
              </a:ext>
            </a:extLst>
          </p:cNvPr>
          <p:cNvSpPr>
            <a:spLocks noGrp="1"/>
          </p:cNvSpPr>
          <p:nvPr>
            <p:ph type="subTitle" idx="1"/>
          </p:nvPr>
        </p:nvSpPr>
        <p:spPr>
          <a:xfrm>
            <a:off x="2512666" y="3810911"/>
            <a:ext cx="9144000" cy="966353"/>
          </a:xfrm>
        </p:spPr>
        <p:txBody>
          <a:bodyPr anchor="ctr">
            <a:normAutofit/>
          </a:bodyPr>
          <a:lstStyle/>
          <a:p>
            <a:pPr algn="r"/>
            <a:r>
              <a:rPr lang="en-US" sz="3200" dirty="0"/>
              <a:t>Getting started with</a:t>
            </a:r>
            <a:endParaRPr lang="en-GB" sz="3200" dirty="0"/>
          </a:p>
        </p:txBody>
      </p:sp>
      <p:sp>
        <p:nvSpPr>
          <p:cNvPr id="4" name="Subtitle 2">
            <a:extLst>
              <a:ext uri="{FF2B5EF4-FFF2-40B4-BE49-F238E27FC236}">
                <a16:creationId xmlns:a16="http://schemas.microsoft.com/office/drawing/2014/main" id="{0D3DE661-5361-4AC6-A8EC-706ACC110AF8}"/>
              </a:ext>
            </a:extLst>
          </p:cNvPr>
          <p:cNvSpPr txBox="1">
            <a:spLocks/>
          </p:cNvSpPr>
          <p:nvPr/>
        </p:nvSpPr>
        <p:spPr>
          <a:xfrm>
            <a:off x="2512666" y="5550746"/>
            <a:ext cx="9144000" cy="96635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dirty="0"/>
              <a:t>(your e-portfolio platform)</a:t>
            </a:r>
            <a:endParaRPr lang="en-GB" dirty="0"/>
          </a:p>
        </p:txBody>
      </p:sp>
      <p:pic>
        <p:nvPicPr>
          <p:cNvPr id="8" name="Picture 7">
            <a:extLst>
              <a:ext uri="{FF2B5EF4-FFF2-40B4-BE49-F238E27FC236}">
                <a16:creationId xmlns:a16="http://schemas.microsoft.com/office/drawing/2014/main" id="{86002A90-FB39-42D1-BF44-BA014C4E6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10" y="201404"/>
            <a:ext cx="2015516" cy="1481942"/>
          </a:xfrm>
          <a:prstGeom prst="rect">
            <a:avLst/>
          </a:prstGeom>
        </p:spPr>
      </p:pic>
    </p:spTree>
    <p:extLst>
      <p:ext uri="{BB962C8B-B14F-4D97-AF65-F5344CB8AC3E}">
        <p14:creationId xmlns:p14="http://schemas.microsoft.com/office/powerpoint/2010/main" val="85836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4582D5-9EE6-4FF8-A763-F8F25D9F71ED}"/>
              </a:ext>
            </a:extLst>
          </p:cNvPr>
          <p:cNvSpPr>
            <a:spLocks noGrp="1"/>
          </p:cNvSpPr>
          <p:nvPr>
            <p:ph type="title"/>
          </p:nvPr>
        </p:nvSpPr>
        <p:spPr/>
        <p:txBody>
          <a:bodyPr/>
          <a:lstStyle/>
          <a:p>
            <a:r>
              <a:rPr lang="en-US" dirty="0" err="1"/>
              <a:t>PebblePad</a:t>
            </a:r>
            <a:r>
              <a:rPr lang="en-US" dirty="0"/>
              <a:t> basics: the home screen</a:t>
            </a:r>
            <a:endParaRPr lang="en-GB" dirty="0"/>
          </a:p>
        </p:txBody>
      </p:sp>
      <p:pic>
        <p:nvPicPr>
          <p:cNvPr id="8" name="Online Media 7">
            <a:hlinkClick r:id="" action="ppaction://media"/>
            <a:extLst>
              <a:ext uri="{FF2B5EF4-FFF2-40B4-BE49-F238E27FC236}">
                <a16:creationId xmlns:a16="http://schemas.microsoft.com/office/drawing/2014/main" id="{7E2F1BF4-5B6F-440B-8314-DDAA68217F5A}"/>
              </a:ext>
            </a:extLst>
          </p:cNvPr>
          <p:cNvPicPr>
            <a:picLocks noGrp="1" noRot="1" noChangeAspect="1"/>
          </p:cNvPicPr>
          <p:nvPr>
            <p:ph idx="1"/>
            <a:videoFile r:link="rId1"/>
          </p:nvPr>
        </p:nvPicPr>
        <p:blipFill>
          <a:blip r:embed="rId3"/>
          <a:stretch>
            <a:fillRect/>
          </a:stretch>
        </p:blipFill>
        <p:spPr>
          <a:xfrm>
            <a:off x="2090642" y="1690688"/>
            <a:ext cx="8010716" cy="4506028"/>
          </a:xfrm>
          <a:prstGeom prst="rect">
            <a:avLst/>
          </a:prstGeom>
        </p:spPr>
      </p:pic>
      <p:pic>
        <p:nvPicPr>
          <p:cNvPr id="7" name="Picture 6">
            <a:extLst>
              <a:ext uri="{FF2B5EF4-FFF2-40B4-BE49-F238E27FC236}">
                <a16:creationId xmlns:a16="http://schemas.microsoft.com/office/drawing/2014/main" id="{8D140572-6B21-4334-9110-AD406EE89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8" y="68617"/>
            <a:ext cx="609601" cy="448057"/>
          </a:xfrm>
          <a:prstGeom prst="rect">
            <a:avLst/>
          </a:prstGeom>
        </p:spPr>
      </p:pic>
      <p:sp>
        <p:nvSpPr>
          <p:cNvPr id="9" name="Rectangle 8">
            <a:extLst>
              <a:ext uri="{FF2B5EF4-FFF2-40B4-BE49-F238E27FC236}">
                <a16:creationId xmlns:a16="http://schemas.microsoft.com/office/drawing/2014/main" id="{D048D706-8086-4472-8BAC-4FC2349E70F8}"/>
              </a:ext>
            </a:extLst>
          </p:cNvPr>
          <p:cNvSpPr/>
          <p:nvPr/>
        </p:nvSpPr>
        <p:spPr>
          <a:xfrm>
            <a:off x="1993652" y="6243420"/>
            <a:ext cx="4813300" cy="307777"/>
          </a:xfrm>
          <a:prstGeom prst="rect">
            <a:avLst/>
          </a:prstGeom>
        </p:spPr>
        <p:txBody>
          <a:bodyPr wrap="square">
            <a:spAutoFit/>
          </a:bodyPr>
          <a:lstStyle/>
          <a:p>
            <a:r>
              <a:rPr lang="en-GB" sz="1400" dirty="0">
                <a:solidFill>
                  <a:schemeClr val="accent4"/>
                </a:solidFill>
                <a:latin typeface="Source Sans Pro"/>
                <a:ea typeface="Source Sans Pro"/>
                <a:cs typeface="Source Sans Pro"/>
                <a:sym typeface="Source Sans Pro"/>
              </a:rPr>
              <a:t>*Internet connection required to view video</a:t>
            </a:r>
            <a:endParaRPr lang="en-GB" sz="1400" dirty="0">
              <a:solidFill>
                <a:schemeClr val="accent4"/>
              </a:solidFill>
            </a:endParaRPr>
          </a:p>
        </p:txBody>
      </p:sp>
    </p:spTree>
    <p:extLst>
      <p:ext uri="{BB962C8B-B14F-4D97-AF65-F5344CB8AC3E}">
        <p14:creationId xmlns:p14="http://schemas.microsoft.com/office/powerpoint/2010/main" val="2707396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CDDF-AD01-42E0-BB31-FBCCEED248F5}"/>
              </a:ext>
            </a:extLst>
          </p:cNvPr>
          <p:cNvSpPr>
            <a:spLocks noGrp="1"/>
          </p:cNvSpPr>
          <p:nvPr>
            <p:ph type="title"/>
          </p:nvPr>
        </p:nvSpPr>
        <p:spPr/>
        <p:txBody>
          <a:bodyPr/>
          <a:lstStyle/>
          <a:p>
            <a:r>
              <a:rPr lang="en-US" dirty="0"/>
              <a:t>Changing your profile image</a:t>
            </a:r>
            <a:endParaRPr lang="en-GB" dirty="0"/>
          </a:p>
        </p:txBody>
      </p:sp>
      <p:sp>
        <p:nvSpPr>
          <p:cNvPr id="3" name="Content Placeholder 2">
            <a:extLst>
              <a:ext uri="{FF2B5EF4-FFF2-40B4-BE49-F238E27FC236}">
                <a16:creationId xmlns:a16="http://schemas.microsoft.com/office/drawing/2014/main" id="{D07C75C3-E637-4466-9FCD-231409DF1C2A}"/>
              </a:ext>
            </a:extLst>
          </p:cNvPr>
          <p:cNvSpPr>
            <a:spLocks noGrp="1"/>
          </p:cNvSpPr>
          <p:nvPr>
            <p:ph idx="1"/>
          </p:nvPr>
        </p:nvSpPr>
        <p:spPr/>
        <p:txBody>
          <a:bodyPr/>
          <a:lstStyle/>
          <a:p>
            <a:r>
              <a:rPr lang="en-US" dirty="0"/>
              <a:t>You can change your profile image to any image that you have added to your asset store</a:t>
            </a:r>
          </a:p>
          <a:p>
            <a:pPr lvl="1"/>
            <a:endParaRPr lang="en-US" dirty="0"/>
          </a:p>
          <a:p>
            <a:r>
              <a:rPr lang="en-US" dirty="0"/>
              <a:t>To upload images to your asset store:</a:t>
            </a:r>
          </a:p>
          <a:p>
            <a:pPr lvl="1"/>
            <a:r>
              <a:rPr lang="en-US" dirty="0"/>
              <a:t>On a computer, click the burger menu button and ‘</a:t>
            </a:r>
            <a:r>
              <a:rPr lang="en-US" dirty="0">
                <a:solidFill>
                  <a:schemeClr val="accent1"/>
                </a:solidFill>
              </a:rPr>
              <a:t>Upload a file</a:t>
            </a:r>
            <a:r>
              <a:rPr lang="en-US" dirty="0"/>
              <a:t>’</a:t>
            </a:r>
          </a:p>
          <a:p>
            <a:pPr lvl="1"/>
            <a:r>
              <a:rPr lang="en-US" dirty="0"/>
              <a:t>On a mobile device, use the </a:t>
            </a:r>
            <a:r>
              <a:rPr lang="en-US" dirty="0" err="1"/>
              <a:t>PebblePocket</a:t>
            </a:r>
            <a:r>
              <a:rPr lang="en-US" dirty="0"/>
              <a:t> app to upload</a:t>
            </a:r>
          </a:p>
          <a:p>
            <a:pPr lvl="1"/>
            <a:endParaRPr lang="en-US" dirty="0"/>
          </a:p>
          <a:p>
            <a:r>
              <a:rPr lang="en-US" dirty="0"/>
              <a:t>To change your profile image:</a:t>
            </a:r>
          </a:p>
          <a:p>
            <a:pPr lvl="1"/>
            <a:r>
              <a:rPr lang="en-US" dirty="0"/>
              <a:t>Click the current profile image on the home screen</a:t>
            </a:r>
          </a:p>
          <a:p>
            <a:pPr lvl="1"/>
            <a:r>
              <a:rPr lang="en-US" dirty="0"/>
              <a:t>Select the new image from the assets</a:t>
            </a:r>
            <a:endParaRPr lang="en-GB" dirty="0"/>
          </a:p>
        </p:txBody>
      </p:sp>
      <p:pic>
        <p:nvPicPr>
          <p:cNvPr id="4" name="Picture 3">
            <a:extLst>
              <a:ext uri="{FF2B5EF4-FFF2-40B4-BE49-F238E27FC236}">
                <a16:creationId xmlns:a16="http://schemas.microsoft.com/office/drawing/2014/main" id="{800B347D-38EC-4504-BDEB-A54DFB9A5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18" y="68617"/>
            <a:ext cx="609601" cy="448057"/>
          </a:xfrm>
          <a:prstGeom prst="rect">
            <a:avLst/>
          </a:prstGeom>
        </p:spPr>
      </p:pic>
    </p:spTree>
    <p:extLst>
      <p:ext uri="{BB962C8B-B14F-4D97-AF65-F5344CB8AC3E}">
        <p14:creationId xmlns:p14="http://schemas.microsoft.com/office/powerpoint/2010/main" val="345955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4B75-66D6-4BC5-BC38-F80E3ECA1074}"/>
              </a:ext>
            </a:extLst>
          </p:cNvPr>
          <p:cNvSpPr>
            <a:spLocks noGrp="1"/>
          </p:cNvSpPr>
          <p:nvPr>
            <p:ph type="title"/>
          </p:nvPr>
        </p:nvSpPr>
        <p:spPr/>
        <p:txBody>
          <a:bodyPr/>
          <a:lstStyle/>
          <a:p>
            <a:r>
              <a:rPr lang="en-US" dirty="0"/>
              <a:t>Your workbook</a:t>
            </a:r>
            <a:endParaRPr lang="en-GB" dirty="0"/>
          </a:p>
        </p:txBody>
      </p:sp>
      <p:sp>
        <p:nvSpPr>
          <p:cNvPr id="3" name="Content Placeholder 2">
            <a:extLst>
              <a:ext uri="{FF2B5EF4-FFF2-40B4-BE49-F238E27FC236}">
                <a16:creationId xmlns:a16="http://schemas.microsoft.com/office/drawing/2014/main" id="{05BEDDF5-3599-4BF4-829F-E9D746BE3DFE}"/>
              </a:ext>
            </a:extLst>
          </p:cNvPr>
          <p:cNvSpPr>
            <a:spLocks noGrp="1"/>
          </p:cNvSpPr>
          <p:nvPr>
            <p:ph idx="1"/>
          </p:nvPr>
        </p:nvSpPr>
        <p:spPr/>
        <p:txBody>
          <a:bodyPr/>
          <a:lstStyle/>
          <a:p>
            <a:r>
              <a:rPr lang="en-US" dirty="0"/>
              <a:t>Your </a:t>
            </a:r>
            <a:r>
              <a:rPr lang="en-US" dirty="0" err="1"/>
              <a:t>programme</a:t>
            </a:r>
            <a:r>
              <a:rPr lang="en-US" dirty="0"/>
              <a:t> has its own dedicated workbook(s) for you to download and use:</a:t>
            </a:r>
            <a:endParaRPr lang="en-GB" dirty="0"/>
          </a:p>
        </p:txBody>
      </p:sp>
      <p:graphicFrame>
        <p:nvGraphicFramePr>
          <p:cNvPr id="4" name="Google Shape;194;p23">
            <a:extLst>
              <a:ext uri="{FF2B5EF4-FFF2-40B4-BE49-F238E27FC236}">
                <a16:creationId xmlns:a16="http://schemas.microsoft.com/office/drawing/2014/main" id="{FBF27C24-236C-4493-9E2F-83C82835406E}"/>
              </a:ext>
            </a:extLst>
          </p:cNvPr>
          <p:cNvGraphicFramePr/>
          <p:nvPr>
            <p:extLst>
              <p:ext uri="{D42A27DB-BD31-4B8C-83A1-F6EECF244321}">
                <p14:modId xmlns:p14="http://schemas.microsoft.com/office/powerpoint/2010/main" val="3639992256"/>
              </p:ext>
            </p:extLst>
          </p:nvPr>
        </p:nvGraphicFramePr>
        <p:xfrm>
          <a:off x="1693825" y="3016251"/>
          <a:ext cx="8804350" cy="2743020"/>
        </p:xfrm>
        <a:graphic>
          <a:graphicData uri="http://schemas.openxmlformats.org/drawingml/2006/table">
            <a:tbl>
              <a:tblPr>
                <a:noFill/>
              </a:tblPr>
              <a:tblGrid>
                <a:gridCol w="2044475">
                  <a:extLst>
                    <a:ext uri="{9D8B030D-6E8A-4147-A177-3AD203B41FA5}">
                      <a16:colId xmlns:a16="http://schemas.microsoft.com/office/drawing/2014/main" val="20000"/>
                    </a:ext>
                  </a:extLst>
                </a:gridCol>
                <a:gridCol w="67598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sz="1800" b="1" dirty="0">
                          <a:solidFill>
                            <a:schemeClr val="bg1"/>
                          </a:solidFill>
                        </a:rPr>
                        <a:t>Programme</a:t>
                      </a:r>
                      <a:endParaRPr sz="1800" b="1" dirty="0">
                        <a:solidFill>
                          <a:schemeClr val="bg1"/>
                        </a:solidFill>
                      </a:endParaRPr>
                    </a:p>
                  </a:txBody>
                  <a:tcPr marL="91425" marR="91425" marT="91425" marB="91425">
                    <a:solidFill>
                      <a:schemeClr val="accent1"/>
                    </a:solidFill>
                  </a:tcPr>
                </a:tc>
                <a:tc>
                  <a:txBody>
                    <a:bodyPr/>
                    <a:lstStyle/>
                    <a:p>
                      <a:pPr marL="0" lvl="0" indent="0" algn="l" rtl="0">
                        <a:spcBef>
                          <a:spcPts val="0"/>
                        </a:spcBef>
                        <a:spcAft>
                          <a:spcPts val="0"/>
                        </a:spcAft>
                        <a:buNone/>
                      </a:pPr>
                      <a:r>
                        <a:rPr lang="en-GB" sz="1800" b="1" dirty="0">
                          <a:solidFill>
                            <a:schemeClr val="bg1"/>
                          </a:solidFill>
                        </a:rPr>
                        <a:t>Workbook Title</a:t>
                      </a:r>
                      <a:endParaRPr sz="1800" b="1" dirty="0">
                        <a:solidFill>
                          <a:schemeClr val="bg1"/>
                        </a:solidFill>
                      </a:endParaRPr>
                    </a:p>
                  </a:txBody>
                  <a:tcPr marL="91425" marR="91425" marT="91425" marB="91425">
                    <a:solidFill>
                      <a:schemeClr val="accent1"/>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b="1" dirty="0">
                          <a:solidFill>
                            <a:schemeClr val="accent1"/>
                          </a:solidFill>
                        </a:rPr>
                        <a:t>Nursing</a:t>
                      </a:r>
                      <a:endParaRPr b="1" dirty="0">
                        <a:solidFill>
                          <a:schemeClr val="accent1"/>
                        </a:solidFill>
                      </a:endParaRPr>
                    </a:p>
                  </a:txBody>
                  <a:tcPr marL="91425" marR="91425" marT="91425" marB="91425"/>
                </a:tc>
                <a:tc>
                  <a:txBody>
                    <a:bodyPr/>
                    <a:lstStyle/>
                    <a:p>
                      <a:pPr marL="0" lvl="0" indent="0" algn="l" rtl="0">
                        <a:spcBef>
                          <a:spcPts val="0"/>
                        </a:spcBef>
                        <a:spcAft>
                          <a:spcPts val="0"/>
                        </a:spcAft>
                        <a:buNone/>
                      </a:pPr>
                      <a:r>
                        <a:rPr lang="en-GB" dirty="0" err="1">
                          <a:solidFill>
                            <a:schemeClr val="tx1"/>
                          </a:solidFill>
                        </a:rPr>
                        <a:t>UoY</a:t>
                      </a:r>
                      <a:r>
                        <a:rPr lang="en-GB" dirty="0">
                          <a:solidFill>
                            <a:schemeClr val="tx1"/>
                          </a:solidFill>
                        </a:rPr>
                        <a:t> MYEPAD Sept 23</a:t>
                      </a:r>
                      <a:endParaRPr dirty="0">
                        <a:solidFill>
                          <a:schemeClr val="tx1"/>
                        </a:solidFill>
                        <a:highlight>
                          <a:srgbClr val="FF0000"/>
                        </a:highlight>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GB" b="1" dirty="0">
                          <a:solidFill>
                            <a:schemeClr val="accent1"/>
                          </a:solidFill>
                        </a:rPr>
                        <a:t>Midwifery</a:t>
                      </a:r>
                      <a:endParaRPr b="1" dirty="0">
                        <a:solidFill>
                          <a:schemeClr val="accent1"/>
                        </a:solidFill>
                      </a:endParaRPr>
                    </a:p>
                  </a:txBody>
                  <a:tcPr marL="91425" marR="91425" marT="91425" marB="91425"/>
                </a:tc>
                <a:tc>
                  <a:txBody>
                    <a:bodyPr/>
                    <a:lstStyle/>
                    <a:p>
                      <a:pPr marL="0" lvl="0" indent="0" algn="l" rtl="0">
                        <a:spcBef>
                          <a:spcPts val="0"/>
                        </a:spcBef>
                        <a:spcAft>
                          <a:spcPts val="0"/>
                        </a:spcAft>
                        <a:buNone/>
                      </a:pPr>
                      <a:r>
                        <a:rPr lang="en-GB" dirty="0" err="1">
                          <a:solidFill>
                            <a:schemeClr val="tx1"/>
                          </a:solidFill>
                        </a:rPr>
                        <a:t>UoY</a:t>
                      </a:r>
                      <a:r>
                        <a:rPr lang="en-GB" dirty="0">
                          <a:solidFill>
                            <a:schemeClr val="tx1"/>
                          </a:solidFill>
                        </a:rPr>
                        <a:t> eMORA Mid23</a:t>
                      </a:r>
                      <a:endParaRPr dirty="0">
                        <a:solidFill>
                          <a:schemeClr val="tx1"/>
                        </a:solidFill>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GB" b="1" dirty="0">
                          <a:solidFill>
                            <a:schemeClr val="accent1"/>
                          </a:solidFill>
                        </a:rPr>
                        <a:t>Nursing Associate</a:t>
                      </a:r>
                      <a:endParaRPr b="1" dirty="0">
                        <a:solidFill>
                          <a:schemeClr val="accent1"/>
                        </a:solidFill>
                      </a:endParaRPr>
                    </a:p>
                  </a:txBody>
                  <a:tcPr marL="91425" marR="91425" marT="91425" marB="91425"/>
                </a:tc>
                <a:tc>
                  <a:txBody>
                    <a:bodyPr/>
                    <a:lstStyle/>
                    <a:p>
                      <a:pPr marL="0" lvl="0" indent="0" algn="l" rtl="0">
                        <a:spcBef>
                          <a:spcPts val="0"/>
                        </a:spcBef>
                        <a:spcAft>
                          <a:spcPts val="0"/>
                        </a:spcAft>
                        <a:buNone/>
                      </a:pPr>
                      <a:r>
                        <a:rPr lang="en-GB" dirty="0">
                          <a:solidFill>
                            <a:schemeClr val="tx1"/>
                          </a:solidFill>
                        </a:rPr>
                        <a:t>UOY NAPAD 2023 (Cohort 4)</a:t>
                      </a:r>
                      <a:endParaRPr dirty="0">
                        <a:solidFill>
                          <a:schemeClr val="tx1"/>
                        </a:solidFill>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GB" b="1" dirty="0">
                          <a:solidFill>
                            <a:schemeClr val="accent1"/>
                          </a:solidFill>
                        </a:rPr>
                        <a:t>NMP</a:t>
                      </a:r>
                      <a:endParaRPr b="1" dirty="0">
                        <a:solidFill>
                          <a:schemeClr val="accent1"/>
                        </a:solidFill>
                      </a:endParaRPr>
                    </a:p>
                  </a:txBody>
                  <a:tcPr marL="91425" marR="91425" marT="91425" marB="91425"/>
                </a:tc>
                <a:tc>
                  <a:txBody>
                    <a:bodyPr/>
                    <a:lstStyle/>
                    <a:p>
                      <a:pPr marL="0" lvl="0" indent="0" algn="l" rtl="0">
                        <a:spcBef>
                          <a:spcPts val="0"/>
                        </a:spcBef>
                        <a:spcAft>
                          <a:spcPts val="0"/>
                        </a:spcAft>
                        <a:buNone/>
                      </a:pPr>
                      <a:r>
                        <a:rPr lang="en-GB" dirty="0">
                          <a:solidFill>
                            <a:schemeClr val="tx1"/>
                          </a:solidFill>
                        </a:rPr>
                        <a:t>Independent Supplementary Prescribing - Sept 2023</a:t>
                      </a:r>
                      <a:endParaRPr dirty="0">
                        <a:solidFill>
                          <a:schemeClr val="tx1"/>
                        </a:solidFill>
                      </a:endParaRPr>
                    </a:p>
                  </a:txBody>
                  <a:tcPr marL="91425" marR="91425" marT="91425" marB="91425"/>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GB" b="1" dirty="0">
                          <a:solidFill>
                            <a:schemeClr val="accent1"/>
                          </a:solidFill>
                        </a:rPr>
                        <a:t>ACP</a:t>
                      </a:r>
                      <a:endParaRPr b="1" dirty="0">
                        <a:solidFill>
                          <a:schemeClr val="accent1"/>
                        </a:solidFill>
                      </a:endParaRPr>
                    </a:p>
                  </a:txBody>
                  <a:tcPr marL="91425" marR="91425" marT="91425" marB="91425"/>
                </a:tc>
                <a:tc>
                  <a:txBody>
                    <a:bodyPr/>
                    <a:lstStyle/>
                    <a:p>
                      <a:pPr marL="0" lvl="0" indent="0" algn="l" rtl="0">
                        <a:spcBef>
                          <a:spcPts val="0"/>
                        </a:spcBef>
                        <a:spcAft>
                          <a:spcPts val="0"/>
                        </a:spcAft>
                        <a:buNone/>
                      </a:pPr>
                      <a:r>
                        <a:rPr lang="en-GB" dirty="0">
                          <a:solidFill>
                            <a:schemeClr val="tx1"/>
                          </a:solidFill>
                        </a:rPr>
                        <a:t>Advanced Clinical Practice Portfolio September 2023</a:t>
                      </a:r>
                      <a:endParaRPr dirty="0">
                        <a:solidFill>
                          <a:schemeClr val="tx1"/>
                        </a:solidFill>
                      </a:endParaRPr>
                    </a:p>
                  </a:txBody>
                  <a:tcPr marL="91425" marR="91425" marT="91425" marB="914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46638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25E582DF-E63D-405B-9899-5C76E2BEA1F3}"/>
              </a:ext>
            </a:extLst>
          </p:cNvPr>
          <p:cNvSpPr txBox="1">
            <a:spLocks/>
          </p:cNvSpPr>
          <p:nvPr/>
        </p:nvSpPr>
        <p:spPr>
          <a:xfrm>
            <a:off x="6485467" y="1825625"/>
            <a:ext cx="5181600" cy="4084108"/>
          </a:xfrm>
          <a:prstGeom prst="rect">
            <a:avLst/>
          </a:prstGeom>
          <a:solidFill>
            <a:schemeClr val="accent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rPr>
              <a:t>If you see an auto-share message appear, tick the box to agree and click continue</a:t>
            </a:r>
          </a:p>
          <a:p>
            <a:pPr marL="0" indent="0" algn="ctr">
              <a:buNone/>
            </a:pPr>
            <a:endParaRPr lang="en-US" sz="2400" b="1" dirty="0">
              <a:solidFill>
                <a:schemeClr val="bg1"/>
              </a:solidFill>
            </a:endParaRPr>
          </a:p>
          <a:p>
            <a:pPr marL="0" indent="0" algn="ctr">
              <a:buNone/>
            </a:pPr>
            <a:endParaRPr lang="en-US" sz="2400" b="1" dirty="0">
              <a:solidFill>
                <a:schemeClr val="bg1"/>
              </a:solidFill>
            </a:endParaRPr>
          </a:p>
          <a:p>
            <a:pPr marL="0" indent="0" algn="ctr">
              <a:buNone/>
            </a:pPr>
            <a:endParaRPr lang="en-US" sz="2400" b="1" dirty="0">
              <a:solidFill>
                <a:schemeClr val="bg1"/>
              </a:solidFill>
            </a:endParaRPr>
          </a:p>
          <a:p>
            <a:pPr marL="0" indent="0" algn="ctr">
              <a:buNone/>
            </a:pPr>
            <a:endParaRPr lang="en-US" sz="2400" b="1" dirty="0">
              <a:solidFill>
                <a:schemeClr val="bg1"/>
              </a:solidFill>
            </a:endParaRPr>
          </a:p>
          <a:p>
            <a:pPr marL="0" indent="0" algn="ctr">
              <a:buNone/>
            </a:pPr>
            <a:endParaRPr lang="en-US" sz="2400" b="1" dirty="0">
              <a:solidFill>
                <a:schemeClr val="bg1"/>
              </a:solidFill>
            </a:endParaRPr>
          </a:p>
          <a:p>
            <a:pPr marL="0" indent="0" algn="ctr">
              <a:buNone/>
            </a:pPr>
            <a:r>
              <a:rPr lang="en-US" sz="2400" b="1" dirty="0">
                <a:solidFill>
                  <a:schemeClr val="bg1"/>
                </a:solidFill>
              </a:rPr>
              <a:t>T</a:t>
            </a:r>
            <a:r>
              <a:rPr lang="en-GB" sz="2400" b="1" dirty="0">
                <a:solidFill>
                  <a:schemeClr val="bg1"/>
                </a:solidFill>
              </a:rPr>
              <a:t>his shares your workbook with your programme team for assessment</a:t>
            </a:r>
            <a:endParaRPr lang="en-US" sz="2400" b="1" dirty="0">
              <a:solidFill>
                <a:schemeClr val="bg1"/>
              </a:solidFill>
            </a:endParaRPr>
          </a:p>
        </p:txBody>
      </p:sp>
      <p:sp>
        <p:nvSpPr>
          <p:cNvPr id="2" name="Title 1">
            <a:extLst>
              <a:ext uri="{FF2B5EF4-FFF2-40B4-BE49-F238E27FC236}">
                <a16:creationId xmlns:a16="http://schemas.microsoft.com/office/drawing/2014/main" id="{C1F8B8BF-B0FE-48E0-B89E-30777F68357C}"/>
              </a:ext>
            </a:extLst>
          </p:cNvPr>
          <p:cNvSpPr>
            <a:spLocks noGrp="1"/>
          </p:cNvSpPr>
          <p:nvPr>
            <p:ph type="title"/>
          </p:nvPr>
        </p:nvSpPr>
        <p:spPr/>
        <p:txBody>
          <a:bodyPr/>
          <a:lstStyle/>
          <a:p>
            <a:r>
              <a:rPr lang="en-US" dirty="0"/>
              <a:t>Downloading your workbook</a:t>
            </a:r>
            <a:endParaRPr lang="en-GB" dirty="0"/>
          </a:p>
        </p:txBody>
      </p:sp>
      <p:sp>
        <p:nvSpPr>
          <p:cNvPr id="4" name="Content Placeholder 3">
            <a:extLst>
              <a:ext uri="{FF2B5EF4-FFF2-40B4-BE49-F238E27FC236}">
                <a16:creationId xmlns:a16="http://schemas.microsoft.com/office/drawing/2014/main" id="{47DFAC36-6374-4BC9-89A9-FD15504502AE}"/>
              </a:ext>
            </a:extLst>
          </p:cNvPr>
          <p:cNvSpPr>
            <a:spLocks noGrp="1"/>
          </p:cNvSpPr>
          <p:nvPr>
            <p:ph sz="half" idx="1"/>
          </p:nvPr>
        </p:nvSpPr>
        <p:spPr/>
        <p:txBody>
          <a:bodyPr>
            <a:normAutofit lnSpcReduction="10000"/>
          </a:bodyPr>
          <a:lstStyle/>
          <a:p>
            <a:r>
              <a:rPr lang="en-US" dirty="0"/>
              <a:t>From the </a:t>
            </a:r>
            <a:r>
              <a:rPr lang="en-US" dirty="0" err="1"/>
              <a:t>PebblePad</a:t>
            </a:r>
            <a:r>
              <a:rPr lang="en-US" dirty="0"/>
              <a:t> home screen, click ‘Resources’</a:t>
            </a:r>
            <a:br>
              <a:rPr lang="en-US" dirty="0"/>
            </a:br>
            <a:endParaRPr lang="en-US" dirty="0"/>
          </a:p>
          <a:p>
            <a:r>
              <a:rPr lang="en-US" dirty="0"/>
              <a:t>If you can’t see the workbook you need, search for its name in the search box</a:t>
            </a:r>
            <a:br>
              <a:rPr lang="en-US" dirty="0"/>
            </a:br>
            <a:endParaRPr lang="en-US" dirty="0"/>
          </a:p>
          <a:p>
            <a:r>
              <a:rPr lang="en-US" dirty="0"/>
              <a:t>Click the name to open the workbook</a:t>
            </a:r>
            <a:br>
              <a:rPr lang="en-US" dirty="0"/>
            </a:br>
            <a:endParaRPr lang="en-US" dirty="0"/>
          </a:p>
          <a:p>
            <a:r>
              <a:rPr lang="en-US" dirty="0"/>
              <a:t>Click </a:t>
            </a:r>
            <a:r>
              <a:rPr lang="en-US" b="1" dirty="0">
                <a:solidFill>
                  <a:schemeClr val="accent1"/>
                </a:solidFill>
              </a:rPr>
              <a:t>Save</a:t>
            </a:r>
            <a:endParaRPr lang="en-GB" b="1" dirty="0">
              <a:solidFill>
                <a:schemeClr val="accent1"/>
              </a:solidFill>
            </a:endParaRPr>
          </a:p>
        </p:txBody>
      </p:sp>
      <p:pic>
        <p:nvPicPr>
          <p:cNvPr id="6" name="Picture 5">
            <a:extLst>
              <a:ext uri="{FF2B5EF4-FFF2-40B4-BE49-F238E27FC236}">
                <a16:creationId xmlns:a16="http://schemas.microsoft.com/office/drawing/2014/main" id="{64BE8A79-9E8A-4046-ADCF-AD7DD08A57A8}"/>
              </a:ext>
            </a:extLst>
          </p:cNvPr>
          <p:cNvPicPr>
            <a:picLocks noChangeAspect="1"/>
          </p:cNvPicPr>
          <p:nvPr/>
        </p:nvPicPr>
        <p:blipFill>
          <a:blip r:embed="rId2"/>
          <a:stretch>
            <a:fillRect/>
          </a:stretch>
        </p:blipFill>
        <p:spPr>
          <a:xfrm>
            <a:off x="7855144" y="2918498"/>
            <a:ext cx="2442245" cy="1898362"/>
          </a:xfrm>
          <a:prstGeom prst="rect">
            <a:avLst/>
          </a:prstGeom>
        </p:spPr>
      </p:pic>
    </p:spTree>
    <p:extLst>
      <p:ext uri="{BB962C8B-B14F-4D97-AF65-F5344CB8AC3E}">
        <p14:creationId xmlns:p14="http://schemas.microsoft.com/office/powerpoint/2010/main" val="28504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2E2CBA-A570-40BF-A246-F635295FD1C3}"/>
              </a:ext>
            </a:extLst>
          </p:cNvPr>
          <p:cNvSpPr>
            <a:spLocks noGrp="1"/>
          </p:cNvSpPr>
          <p:nvPr>
            <p:ph type="title"/>
          </p:nvPr>
        </p:nvSpPr>
        <p:spPr/>
        <p:txBody>
          <a:bodyPr/>
          <a:lstStyle/>
          <a:p>
            <a:r>
              <a:rPr lang="en-US" dirty="0"/>
              <a:t>Pebble Pocket</a:t>
            </a:r>
            <a:endParaRPr lang="en-GB" dirty="0"/>
          </a:p>
        </p:txBody>
      </p:sp>
      <p:sp>
        <p:nvSpPr>
          <p:cNvPr id="6" name="Content Placeholder 5">
            <a:extLst>
              <a:ext uri="{FF2B5EF4-FFF2-40B4-BE49-F238E27FC236}">
                <a16:creationId xmlns:a16="http://schemas.microsoft.com/office/drawing/2014/main" id="{12BEE083-C203-4FE5-9BD9-7869ECA0796A}"/>
              </a:ext>
            </a:extLst>
          </p:cNvPr>
          <p:cNvSpPr>
            <a:spLocks noGrp="1"/>
          </p:cNvSpPr>
          <p:nvPr>
            <p:ph idx="1"/>
          </p:nvPr>
        </p:nvSpPr>
        <p:spPr>
          <a:xfrm>
            <a:off x="838200" y="1690688"/>
            <a:ext cx="7416800" cy="4859883"/>
          </a:xfrm>
        </p:spPr>
        <p:txBody>
          <a:bodyPr/>
          <a:lstStyle/>
          <a:p>
            <a:r>
              <a:rPr lang="en-US" dirty="0"/>
              <a:t>You can use your phone to send documents to your </a:t>
            </a:r>
            <a:r>
              <a:rPr lang="en-US" dirty="0" err="1"/>
              <a:t>PebblePad</a:t>
            </a:r>
            <a:r>
              <a:rPr lang="en-US" dirty="0"/>
              <a:t> via the Pebble Pocket app</a:t>
            </a:r>
            <a:br>
              <a:rPr lang="en-US" dirty="0"/>
            </a:br>
            <a:endParaRPr lang="en-US" dirty="0"/>
          </a:p>
          <a:p>
            <a:r>
              <a:rPr lang="en-US" dirty="0"/>
              <a:t>You can download the app via your app store and use your </a:t>
            </a:r>
            <a:r>
              <a:rPr lang="en-US" dirty="0" err="1"/>
              <a:t>PebblePad</a:t>
            </a:r>
            <a:r>
              <a:rPr lang="en-US" dirty="0"/>
              <a:t> login details to login</a:t>
            </a:r>
          </a:p>
          <a:p>
            <a:endParaRPr lang="en-GB" dirty="0"/>
          </a:p>
        </p:txBody>
      </p:sp>
      <p:pic>
        <p:nvPicPr>
          <p:cNvPr id="7" name="Google Shape;209;p25">
            <a:extLst>
              <a:ext uri="{FF2B5EF4-FFF2-40B4-BE49-F238E27FC236}">
                <a16:creationId xmlns:a16="http://schemas.microsoft.com/office/drawing/2014/main" id="{F5002422-0E31-4CE3-8AF6-27FEB9D5AA14}"/>
              </a:ext>
            </a:extLst>
          </p:cNvPr>
          <p:cNvPicPr preferRelativeResize="0"/>
          <p:nvPr/>
        </p:nvPicPr>
        <p:blipFill>
          <a:blip r:embed="rId2">
            <a:alphaModFix/>
          </a:blip>
          <a:stretch>
            <a:fillRect/>
          </a:stretch>
        </p:blipFill>
        <p:spPr>
          <a:xfrm>
            <a:off x="9110789" y="1690689"/>
            <a:ext cx="2243011" cy="4859882"/>
          </a:xfrm>
          <a:prstGeom prst="rect">
            <a:avLst/>
          </a:prstGeom>
          <a:noFill/>
          <a:ln w="19050" cap="flat" cmpd="sng">
            <a:solidFill>
              <a:schemeClr val="dk1"/>
            </a:solidFill>
            <a:prstDash val="solid"/>
            <a:round/>
            <a:headEnd type="none" w="sm" len="sm"/>
            <a:tailEnd type="none" w="sm" len="sm"/>
          </a:ln>
        </p:spPr>
      </p:pic>
      <p:pic>
        <p:nvPicPr>
          <p:cNvPr id="8" name="Google Shape;211;p25">
            <a:hlinkClick r:id="rId3"/>
            <a:extLst>
              <a:ext uri="{FF2B5EF4-FFF2-40B4-BE49-F238E27FC236}">
                <a16:creationId xmlns:a16="http://schemas.microsoft.com/office/drawing/2014/main" id="{45959AD3-7E8C-4D7D-8305-1B56207AA64A}"/>
              </a:ext>
            </a:extLst>
          </p:cNvPr>
          <p:cNvPicPr preferRelativeResize="0"/>
          <p:nvPr/>
        </p:nvPicPr>
        <p:blipFill>
          <a:blip r:embed="rId4">
            <a:alphaModFix/>
          </a:blip>
          <a:stretch>
            <a:fillRect/>
          </a:stretch>
        </p:blipFill>
        <p:spPr>
          <a:xfrm>
            <a:off x="1447800" y="6015192"/>
            <a:ext cx="1444044" cy="432972"/>
          </a:xfrm>
          <a:prstGeom prst="rect">
            <a:avLst/>
          </a:prstGeom>
          <a:noFill/>
          <a:ln w="19050" cap="flat" cmpd="sng">
            <a:solidFill>
              <a:schemeClr val="lt1"/>
            </a:solidFill>
            <a:prstDash val="solid"/>
            <a:round/>
            <a:headEnd type="none" w="sm" len="sm"/>
            <a:tailEnd type="none" w="sm" len="sm"/>
          </a:ln>
        </p:spPr>
      </p:pic>
      <p:pic>
        <p:nvPicPr>
          <p:cNvPr id="9" name="Google Shape;212;p25">
            <a:hlinkClick r:id="rId5"/>
            <a:extLst>
              <a:ext uri="{FF2B5EF4-FFF2-40B4-BE49-F238E27FC236}">
                <a16:creationId xmlns:a16="http://schemas.microsoft.com/office/drawing/2014/main" id="{680DFCA4-67C7-4A2D-B479-5C6929FF528B}"/>
              </a:ext>
            </a:extLst>
          </p:cNvPr>
          <p:cNvPicPr preferRelativeResize="0"/>
          <p:nvPr/>
        </p:nvPicPr>
        <p:blipFill>
          <a:blip r:embed="rId6">
            <a:alphaModFix/>
          </a:blip>
          <a:stretch>
            <a:fillRect/>
          </a:stretch>
        </p:blipFill>
        <p:spPr>
          <a:xfrm>
            <a:off x="3209904" y="6012766"/>
            <a:ext cx="1444044" cy="435400"/>
          </a:xfrm>
          <a:prstGeom prst="rect">
            <a:avLst/>
          </a:prstGeom>
          <a:noFill/>
          <a:ln w="19050" cap="flat" cmpd="sng">
            <a:solidFill>
              <a:schemeClr val="lt1"/>
            </a:solidFill>
            <a:prstDash val="solid"/>
            <a:round/>
            <a:headEnd type="none" w="sm" len="sm"/>
            <a:tailEnd type="none" w="sm" len="sm"/>
          </a:ln>
        </p:spPr>
      </p:pic>
      <p:sp>
        <p:nvSpPr>
          <p:cNvPr id="10" name="Rectangle 9">
            <a:extLst>
              <a:ext uri="{FF2B5EF4-FFF2-40B4-BE49-F238E27FC236}">
                <a16:creationId xmlns:a16="http://schemas.microsoft.com/office/drawing/2014/main" id="{7BAE0F35-74AA-485D-A656-BCE4BA94358C}"/>
              </a:ext>
            </a:extLst>
          </p:cNvPr>
          <p:cNvSpPr/>
          <p:nvPr/>
        </p:nvSpPr>
        <p:spPr>
          <a:xfrm>
            <a:off x="838200" y="5264028"/>
            <a:ext cx="6096000" cy="646331"/>
          </a:xfrm>
          <a:prstGeom prst="rect">
            <a:avLst/>
          </a:prstGeom>
        </p:spPr>
        <p:txBody>
          <a:bodyPr>
            <a:spAutoFit/>
          </a:bodyPr>
          <a:lstStyle/>
          <a:p>
            <a:r>
              <a:rPr lang="en-US" dirty="0"/>
              <a:t>To download Pebble Pocket, click the app store depending on your device:</a:t>
            </a:r>
          </a:p>
        </p:txBody>
      </p:sp>
    </p:spTree>
    <p:extLst>
      <p:ext uri="{BB962C8B-B14F-4D97-AF65-F5344CB8AC3E}">
        <p14:creationId xmlns:p14="http://schemas.microsoft.com/office/powerpoint/2010/main" val="239077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C6D9F-D905-4DD7-B18D-0B398D2B40B3}"/>
              </a:ext>
            </a:extLst>
          </p:cNvPr>
          <p:cNvSpPr>
            <a:spLocks noGrp="1"/>
          </p:cNvSpPr>
          <p:nvPr>
            <p:ph type="title"/>
          </p:nvPr>
        </p:nvSpPr>
        <p:spPr/>
        <p:txBody>
          <a:bodyPr/>
          <a:lstStyle/>
          <a:p>
            <a:r>
              <a:rPr lang="en-US" dirty="0"/>
              <a:t>Logging out</a:t>
            </a:r>
            <a:endParaRPr lang="en-GB" dirty="0"/>
          </a:p>
        </p:txBody>
      </p:sp>
      <p:sp>
        <p:nvSpPr>
          <p:cNvPr id="3" name="Content Placeholder 2">
            <a:extLst>
              <a:ext uri="{FF2B5EF4-FFF2-40B4-BE49-F238E27FC236}">
                <a16:creationId xmlns:a16="http://schemas.microsoft.com/office/drawing/2014/main" id="{42961C9B-7ACE-45D4-8061-B1CCB1F4ED3F}"/>
              </a:ext>
            </a:extLst>
          </p:cNvPr>
          <p:cNvSpPr>
            <a:spLocks noGrp="1"/>
          </p:cNvSpPr>
          <p:nvPr>
            <p:ph idx="1"/>
          </p:nvPr>
        </p:nvSpPr>
        <p:spPr>
          <a:xfrm>
            <a:off x="838200" y="1690688"/>
            <a:ext cx="10515600" cy="4859883"/>
          </a:xfrm>
        </p:spPr>
        <p:txBody>
          <a:bodyPr/>
          <a:lstStyle/>
          <a:p>
            <a:r>
              <a:rPr lang="en-US" dirty="0"/>
              <a:t>Click the Logout button at the top-right of the screen</a:t>
            </a:r>
            <a:endParaRPr lang="en-GB" dirty="0"/>
          </a:p>
        </p:txBody>
      </p:sp>
      <p:pic>
        <p:nvPicPr>
          <p:cNvPr id="5" name="Google Shape;223;p26">
            <a:extLst>
              <a:ext uri="{FF2B5EF4-FFF2-40B4-BE49-F238E27FC236}">
                <a16:creationId xmlns:a16="http://schemas.microsoft.com/office/drawing/2014/main" id="{8990CE3B-99D6-4ECC-9BF5-2C020D027683}"/>
              </a:ext>
            </a:extLst>
          </p:cNvPr>
          <p:cNvPicPr preferRelativeResize="0"/>
          <p:nvPr/>
        </p:nvPicPr>
        <p:blipFill>
          <a:blip r:embed="rId2">
            <a:alphaModFix/>
          </a:blip>
          <a:stretch>
            <a:fillRect/>
          </a:stretch>
        </p:blipFill>
        <p:spPr>
          <a:xfrm>
            <a:off x="3404343" y="2563826"/>
            <a:ext cx="4037485" cy="2271085"/>
          </a:xfrm>
          <a:prstGeom prst="rect">
            <a:avLst/>
          </a:prstGeom>
          <a:noFill/>
          <a:ln w="19050" cap="flat" cmpd="sng">
            <a:solidFill>
              <a:schemeClr val="dk1"/>
            </a:solidFill>
            <a:prstDash val="solid"/>
            <a:round/>
            <a:headEnd type="none" w="sm" len="sm"/>
            <a:tailEnd type="none" w="sm" len="sm"/>
          </a:ln>
        </p:spPr>
      </p:pic>
      <p:pic>
        <p:nvPicPr>
          <p:cNvPr id="6" name="Google Shape;224;p26">
            <a:extLst>
              <a:ext uri="{FF2B5EF4-FFF2-40B4-BE49-F238E27FC236}">
                <a16:creationId xmlns:a16="http://schemas.microsoft.com/office/drawing/2014/main" id="{7D5CDFA5-5C15-463E-9FA6-5A991F64D9A3}"/>
              </a:ext>
            </a:extLst>
          </p:cNvPr>
          <p:cNvPicPr preferRelativeResize="0"/>
          <p:nvPr/>
        </p:nvPicPr>
        <p:blipFill rotWithShape="1">
          <a:blip r:embed="rId2">
            <a:alphaModFix/>
          </a:blip>
          <a:srcRect l="88992" t="7977" b="85379"/>
          <a:stretch/>
        </p:blipFill>
        <p:spPr>
          <a:xfrm>
            <a:off x="5875397" y="5275900"/>
            <a:ext cx="3200870" cy="1086584"/>
          </a:xfrm>
          <a:prstGeom prst="rect">
            <a:avLst/>
          </a:prstGeom>
          <a:noFill/>
          <a:ln w="19050" cap="flat" cmpd="sng">
            <a:solidFill>
              <a:schemeClr val="dk1"/>
            </a:solidFill>
            <a:prstDash val="solid"/>
            <a:round/>
            <a:headEnd type="none" w="sm" len="sm"/>
            <a:tailEnd type="none" w="sm" len="sm"/>
          </a:ln>
        </p:spPr>
      </p:pic>
      <p:sp>
        <p:nvSpPr>
          <p:cNvPr id="7" name="Google Shape;225;p26">
            <a:extLst>
              <a:ext uri="{FF2B5EF4-FFF2-40B4-BE49-F238E27FC236}">
                <a16:creationId xmlns:a16="http://schemas.microsoft.com/office/drawing/2014/main" id="{91CA13C5-7589-441B-B871-972907ADA5EF}"/>
              </a:ext>
            </a:extLst>
          </p:cNvPr>
          <p:cNvSpPr/>
          <p:nvPr/>
        </p:nvSpPr>
        <p:spPr>
          <a:xfrm>
            <a:off x="7271874" y="2717029"/>
            <a:ext cx="206619" cy="206619"/>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26;p26">
            <a:extLst>
              <a:ext uri="{FF2B5EF4-FFF2-40B4-BE49-F238E27FC236}">
                <a16:creationId xmlns:a16="http://schemas.microsoft.com/office/drawing/2014/main" id="{D6B66A5B-C111-4489-9AD0-4B1B7D467C05}"/>
              </a:ext>
            </a:extLst>
          </p:cNvPr>
          <p:cNvSpPr/>
          <p:nvPr/>
        </p:nvSpPr>
        <p:spPr>
          <a:xfrm>
            <a:off x="8055071" y="5355487"/>
            <a:ext cx="927414" cy="927414"/>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227;p26">
            <a:extLst>
              <a:ext uri="{FF2B5EF4-FFF2-40B4-BE49-F238E27FC236}">
                <a16:creationId xmlns:a16="http://schemas.microsoft.com/office/drawing/2014/main" id="{9F79600C-E96A-4F66-A957-5821C50D2BF6}"/>
              </a:ext>
            </a:extLst>
          </p:cNvPr>
          <p:cNvCxnSpPr>
            <a:stCxn id="7" idx="2"/>
            <a:endCxn id="8" idx="2"/>
          </p:cNvCxnSpPr>
          <p:nvPr/>
        </p:nvCxnSpPr>
        <p:spPr>
          <a:xfrm>
            <a:off x="7271874" y="2820339"/>
            <a:ext cx="783341" cy="2998782"/>
          </a:xfrm>
          <a:prstGeom prst="straightConnector1">
            <a:avLst/>
          </a:prstGeom>
          <a:noFill/>
          <a:ln w="38100" cap="flat" cmpd="sng">
            <a:solidFill>
              <a:schemeClr val="accent2"/>
            </a:solidFill>
            <a:prstDash val="solid"/>
            <a:round/>
            <a:headEnd type="none" w="med" len="med"/>
            <a:tailEnd type="none" w="med" len="med"/>
          </a:ln>
        </p:spPr>
      </p:cxnSp>
      <p:cxnSp>
        <p:nvCxnSpPr>
          <p:cNvPr id="10" name="Google Shape;228;p26">
            <a:extLst>
              <a:ext uri="{FF2B5EF4-FFF2-40B4-BE49-F238E27FC236}">
                <a16:creationId xmlns:a16="http://schemas.microsoft.com/office/drawing/2014/main" id="{65BDCF98-E7CE-4867-81CC-5D2B09E81C36}"/>
              </a:ext>
            </a:extLst>
          </p:cNvPr>
          <p:cNvCxnSpPr>
            <a:stCxn id="7" idx="6"/>
            <a:endCxn id="8" idx="7"/>
          </p:cNvCxnSpPr>
          <p:nvPr/>
        </p:nvCxnSpPr>
        <p:spPr>
          <a:xfrm>
            <a:off x="7478493" y="2820339"/>
            <a:ext cx="1368259" cy="2670952"/>
          </a:xfrm>
          <a:prstGeom prst="straightConnector1">
            <a:avLst/>
          </a:prstGeom>
          <a:noFill/>
          <a:ln w="38100"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772769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E6DB88-10BE-4E07-916E-66AD1F14EED2}"/>
              </a:ext>
            </a:extLst>
          </p:cNvPr>
          <p:cNvSpPr>
            <a:spLocks noGrp="1"/>
          </p:cNvSpPr>
          <p:nvPr>
            <p:ph idx="1"/>
          </p:nvPr>
        </p:nvSpPr>
        <p:spPr>
          <a:xfrm>
            <a:off x="838200" y="981403"/>
            <a:ext cx="10515600" cy="5557344"/>
          </a:xfrm>
        </p:spPr>
        <p:txBody>
          <a:bodyPr/>
          <a:lstStyle/>
          <a:p>
            <a:pPr marL="0" indent="0">
              <a:buNone/>
            </a:pPr>
            <a:r>
              <a:rPr lang="en-US" sz="3200" b="1" dirty="0">
                <a:solidFill>
                  <a:schemeClr val="accent1"/>
                </a:solidFill>
              </a:rPr>
              <a:t>This presentation shows you everything you need to do prior to a </a:t>
            </a:r>
            <a:r>
              <a:rPr lang="en-US" sz="3200" b="1" dirty="0" err="1">
                <a:solidFill>
                  <a:schemeClr val="accent1"/>
                </a:solidFill>
              </a:rPr>
              <a:t>PebblePad</a:t>
            </a:r>
            <a:r>
              <a:rPr lang="en-US" sz="3200" b="1" dirty="0">
                <a:solidFill>
                  <a:schemeClr val="accent1"/>
                </a:solidFill>
              </a:rPr>
              <a:t> training session with the Educational Technology team: </a:t>
            </a:r>
          </a:p>
          <a:p>
            <a:pPr marL="0" indent="0">
              <a:buNone/>
            </a:pPr>
            <a:endParaRPr lang="en-US" dirty="0"/>
          </a:p>
          <a:p>
            <a:r>
              <a:rPr lang="en-US" dirty="0"/>
              <a:t>The Educational Technology team</a:t>
            </a:r>
          </a:p>
          <a:p>
            <a:r>
              <a:rPr lang="en-US" dirty="0"/>
              <a:t>A</a:t>
            </a:r>
            <a:r>
              <a:rPr lang="en-GB" dirty="0" err="1"/>
              <a:t>ccessing</a:t>
            </a:r>
            <a:r>
              <a:rPr lang="en-GB" dirty="0"/>
              <a:t> </a:t>
            </a:r>
            <a:r>
              <a:rPr lang="en-GB" dirty="0" err="1"/>
              <a:t>PebblePad</a:t>
            </a:r>
            <a:endParaRPr lang="en-GB" dirty="0"/>
          </a:p>
          <a:p>
            <a:r>
              <a:rPr lang="en-US" dirty="0"/>
              <a:t>Changing your password &amp; profile image</a:t>
            </a:r>
          </a:p>
          <a:p>
            <a:r>
              <a:rPr lang="en-US" dirty="0"/>
              <a:t>Logging out</a:t>
            </a:r>
          </a:p>
          <a:p>
            <a:r>
              <a:rPr lang="en-US" dirty="0" err="1"/>
              <a:t>PebblePocket</a:t>
            </a:r>
            <a:endParaRPr lang="en-US" dirty="0"/>
          </a:p>
          <a:p>
            <a:r>
              <a:rPr lang="en-US" dirty="0"/>
              <a:t>Support contact details</a:t>
            </a:r>
            <a:endParaRPr lang="en-GB" dirty="0"/>
          </a:p>
        </p:txBody>
      </p:sp>
      <p:pic>
        <p:nvPicPr>
          <p:cNvPr id="4" name="Picture 3">
            <a:extLst>
              <a:ext uri="{FF2B5EF4-FFF2-40B4-BE49-F238E27FC236}">
                <a16:creationId xmlns:a16="http://schemas.microsoft.com/office/drawing/2014/main" id="{3EB60C08-3FC3-48D3-81DB-6BD0AB289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18" y="68617"/>
            <a:ext cx="609601" cy="448057"/>
          </a:xfrm>
          <a:prstGeom prst="rect">
            <a:avLst/>
          </a:prstGeom>
        </p:spPr>
      </p:pic>
    </p:spTree>
    <p:extLst>
      <p:ext uri="{BB962C8B-B14F-4D97-AF65-F5344CB8AC3E}">
        <p14:creationId xmlns:p14="http://schemas.microsoft.com/office/powerpoint/2010/main" val="205566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C158-D9BF-4F35-9F75-A4F393FDBEA6}"/>
              </a:ext>
            </a:extLst>
          </p:cNvPr>
          <p:cNvSpPr>
            <a:spLocks noGrp="1"/>
          </p:cNvSpPr>
          <p:nvPr>
            <p:ph type="title"/>
          </p:nvPr>
        </p:nvSpPr>
        <p:spPr>
          <a:xfrm>
            <a:off x="838200" y="365125"/>
            <a:ext cx="10515600" cy="1325563"/>
          </a:xfrm>
        </p:spPr>
        <p:txBody>
          <a:bodyPr/>
          <a:lstStyle/>
          <a:p>
            <a:r>
              <a:rPr lang="en-US" dirty="0"/>
              <a:t>Educational Technology Team</a:t>
            </a:r>
            <a:endParaRPr lang="en-GB" dirty="0"/>
          </a:p>
        </p:txBody>
      </p:sp>
      <p:sp>
        <p:nvSpPr>
          <p:cNvPr id="6" name="Rectangle 5">
            <a:extLst>
              <a:ext uri="{FF2B5EF4-FFF2-40B4-BE49-F238E27FC236}">
                <a16:creationId xmlns:a16="http://schemas.microsoft.com/office/drawing/2014/main" id="{04548F3F-180F-48D7-9E0C-222B1FA8B023}"/>
              </a:ext>
            </a:extLst>
          </p:cNvPr>
          <p:cNvSpPr/>
          <p:nvPr/>
        </p:nvSpPr>
        <p:spPr>
          <a:xfrm>
            <a:off x="838200" y="4284279"/>
            <a:ext cx="10515600" cy="523220"/>
          </a:xfrm>
          <a:prstGeom prst="rect">
            <a:avLst/>
          </a:prstGeom>
        </p:spPr>
        <p:txBody>
          <a:bodyPr wrap="square">
            <a:spAutoFit/>
          </a:bodyPr>
          <a:lstStyle/>
          <a:p>
            <a:r>
              <a:rPr lang="en-US" sz="2800" dirty="0"/>
              <a:t>We’re here to help with your </a:t>
            </a:r>
            <a:r>
              <a:rPr lang="en-US" sz="2800" dirty="0" err="1"/>
              <a:t>PebblePad</a:t>
            </a:r>
            <a:r>
              <a:rPr lang="en-US" sz="2800" dirty="0"/>
              <a:t> technical issues*:</a:t>
            </a:r>
          </a:p>
        </p:txBody>
      </p:sp>
      <p:pic>
        <p:nvPicPr>
          <p:cNvPr id="7" name="Picture 6">
            <a:extLst>
              <a:ext uri="{FF2B5EF4-FFF2-40B4-BE49-F238E27FC236}">
                <a16:creationId xmlns:a16="http://schemas.microsoft.com/office/drawing/2014/main" id="{93E0C3D4-106C-4482-8FE2-F625CB5287FA}"/>
              </a:ext>
            </a:extLst>
          </p:cNvPr>
          <p:cNvPicPr>
            <a:picLocks noChangeAspect="1"/>
          </p:cNvPicPr>
          <p:nvPr/>
        </p:nvPicPr>
        <p:blipFill>
          <a:blip r:embed="rId2"/>
          <a:stretch>
            <a:fillRect/>
          </a:stretch>
        </p:blipFill>
        <p:spPr>
          <a:xfrm>
            <a:off x="952500" y="2076450"/>
            <a:ext cx="1581807" cy="1581807"/>
          </a:xfrm>
          <a:prstGeom prst="rect">
            <a:avLst/>
          </a:prstGeom>
          <a:ln w="28575">
            <a:solidFill>
              <a:schemeClr val="accent1"/>
            </a:solidFill>
          </a:ln>
        </p:spPr>
      </p:pic>
      <p:sp>
        <p:nvSpPr>
          <p:cNvPr id="9" name="Rectangle 8">
            <a:extLst>
              <a:ext uri="{FF2B5EF4-FFF2-40B4-BE49-F238E27FC236}">
                <a16:creationId xmlns:a16="http://schemas.microsoft.com/office/drawing/2014/main" id="{80D0A3F8-F654-43D7-9B97-C99BA0688046}"/>
              </a:ext>
            </a:extLst>
          </p:cNvPr>
          <p:cNvSpPr/>
          <p:nvPr/>
        </p:nvSpPr>
        <p:spPr>
          <a:xfrm>
            <a:off x="2614448" y="2328744"/>
            <a:ext cx="3206968" cy="1015663"/>
          </a:xfrm>
          <a:prstGeom prst="rect">
            <a:avLst/>
          </a:prstGeom>
        </p:spPr>
        <p:txBody>
          <a:bodyPr wrap="square">
            <a:spAutoFit/>
          </a:bodyPr>
          <a:lstStyle/>
          <a:p>
            <a:r>
              <a:rPr lang="en-US" sz="2400" b="1" dirty="0">
                <a:solidFill>
                  <a:schemeClr val="accent1"/>
                </a:solidFill>
              </a:rPr>
              <a:t>John Painter-Blase</a:t>
            </a:r>
          </a:p>
          <a:p>
            <a:r>
              <a:rPr lang="en-US" dirty="0"/>
              <a:t>Student Services Manager</a:t>
            </a:r>
          </a:p>
          <a:p>
            <a:r>
              <a:rPr lang="en-US" dirty="0"/>
              <a:t>(Educational Technology)</a:t>
            </a:r>
            <a:endParaRPr lang="en-GB" dirty="0"/>
          </a:p>
        </p:txBody>
      </p:sp>
      <p:sp>
        <p:nvSpPr>
          <p:cNvPr id="13" name="Rectangle 12">
            <a:extLst>
              <a:ext uri="{FF2B5EF4-FFF2-40B4-BE49-F238E27FC236}">
                <a16:creationId xmlns:a16="http://schemas.microsoft.com/office/drawing/2014/main" id="{06B73400-C6CB-4529-B325-6C1D49B60B26}"/>
              </a:ext>
            </a:extLst>
          </p:cNvPr>
          <p:cNvSpPr/>
          <p:nvPr/>
        </p:nvSpPr>
        <p:spPr>
          <a:xfrm>
            <a:off x="7872248" y="2328744"/>
            <a:ext cx="3367252" cy="1015663"/>
          </a:xfrm>
          <a:prstGeom prst="rect">
            <a:avLst/>
          </a:prstGeom>
        </p:spPr>
        <p:txBody>
          <a:bodyPr wrap="square">
            <a:spAutoFit/>
          </a:bodyPr>
          <a:lstStyle/>
          <a:p>
            <a:r>
              <a:rPr lang="en-US" sz="2400" b="1" dirty="0">
                <a:solidFill>
                  <a:schemeClr val="accent1"/>
                </a:solidFill>
              </a:rPr>
              <a:t>Ewan Hull</a:t>
            </a:r>
          </a:p>
          <a:p>
            <a:r>
              <a:rPr lang="en-US" dirty="0"/>
              <a:t>Student Services Administrator (Educational Technology)</a:t>
            </a:r>
            <a:endParaRPr lang="en-GB" dirty="0"/>
          </a:p>
        </p:txBody>
      </p:sp>
      <p:pic>
        <p:nvPicPr>
          <p:cNvPr id="14" name="Picture 4">
            <a:extLst>
              <a:ext uri="{FF2B5EF4-FFF2-40B4-BE49-F238E27FC236}">
                <a16:creationId xmlns:a16="http://schemas.microsoft.com/office/drawing/2014/main" id="{F1054809-87B6-4AFD-9AB4-C2F2D1B4745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10300" y="2075793"/>
            <a:ext cx="1583121" cy="1583121"/>
          </a:xfrm>
          <a:prstGeom prst="rect">
            <a:avLst/>
          </a:prstGeom>
          <a:solidFill>
            <a:schemeClr val="bg1">
              <a:lumMod val="95000"/>
            </a:schemeClr>
          </a:solidFill>
          <a:ln w="28575">
            <a:solidFill>
              <a:schemeClr val="accent1"/>
            </a:solidFill>
          </a:ln>
        </p:spPr>
      </p:pic>
      <p:pic>
        <p:nvPicPr>
          <p:cNvPr id="12" name="Picture 11">
            <a:extLst>
              <a:ext uri="{FF2B5EF4-FFF2-40B4-BE49-F238E27FC236}">
                <a16:creationId xmlns:a16="http://schemas.microsoft.com/office/drawing/2014/main" id="{D127550E-1E34-4D82-A9EE-96F08CB2F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 y="5300270"/>
            <a:ext cx="771092" cy="771092"/>
          </a:xfrm>
          <a:prstGeom prst="rect">
            <a:avLst/>
          </a:prstGeom>
        </p:spPr>
      </p:pic>
      <p:sp>
        <p:nvSpPr>
          <p:cNvPr id="17" name="Rectangle 16">
            <a:extLst>
              <a:ext uri="{FF2B5EF4-FFF2-40B4-BE49-F238E27FC236}">
                <a16:creationId xmlns:a16="http://schemas.microsoft.com/office/drawing/2014/main" id="{4CAD59D8-ED6F-49C9-AECC-2491DA74900E}"/>
              </a:ext>
            </a:extLst>
          </p:cNvPr>
          <p:cNvSpPr/>
          <p:nvPr/>
        </p:nvSpPr>
        <p:spPr>
          <a:xfrm>
            <a:off x="1814513" y="5424206"/>
            <a:ext cx="10515600" cy="523220"/>
          </a:xfrm>
          <a:prstGeom prst="rect">
            <a:avLst/>
          </a:prstGeom>
        </p:spPr>
        <p:txBody>
          <a:bodyPr wrap="square">
            <a:spAutoFit/>
          </a:bodyPr>
          <a:lstStyle/>
          <a:p>
            <a:r>
              <a:rPr lang="en-US" sz="2800" dirty="0"/>
              <a:t>Email us on </a:t>
            </a:r>
            <a:r>
              <a:rPr lang="en-US" sz="2800" b="1" dirty="0">
                <a:solidFill>
                  <a:schemeClr val="accent1"/>
                </a:solidFill>
              </a:rPr>
              <a:t>dohs-EdTech@york.ac.uk</a:t>
            </a:r>
          </a:p>
        </p:txBody>
      </p:sp>
      <p:sp>
        <p:nvSpPr>
          <p:cNvPr id="18" name="Rectangle 17">
            <a:extLst>
              <a:ext uri="{FF2B5EF4-FFF2-40B4-BE49-F238E27FC236}">
                <a16:creationId xmlns:a16="http://schemas.microsoft.com/office/drawing/2014/main" id="{4476CC40-C448-4B46-8A56-4DCC7D677569}"/>
              </a:ext>
            </a:extLst>
          </p:cNvPr>
          <p:cNvSpPr/>
          <p:nvPr/>
        </p:nvSpPr>
        <p:spPr>
          <a:xfrm>
            <a:off x="838200" y="6364078"/>
            <a:ext cx="10515600" cy="400110"/>
          </a:xfrm>
          <a:prstGeom prst="rect">
            <a:avLst/>
          </a:prstGeom>
        </p:spPr>
        <p:txBody>
          <a:bodyPr wrap="square">
            <a:spAutoFit/>
          </a:bodyPr>
          <a:lstStyle/>
          <a:p>
            <a:pPr algn="r"/>
            <a:r>
              <a:rPr lang="en-US" sz="2000" dirty="0"/>
              <a:t>*for academic queries, please contact your </a:t>
            </a:r>
            <a:r>
              <a:rPr lang="en-US" sz="2000" dirty="0" err="1"/>
              <a:t>programme</a:t>
            </a:r>
            <a:r>
              <a:rPr lang="en-US" sz="2000" dirty="0"/>
              <a:t>/module team</a:t>
            </a:r>
          </a:p>
        </p:txBody>
      </p:sp>
      <p:pic>
        <p:nvPicPr>
          <p:cNvPr id="16" name="Picture 15">
            <a:extLst>
              <a:ext uri="{FF2B5EF4-FFF2-40B4-BE49-F238E27FC236}">
                <a16:creationId xmlns:a16="http://schemas.microsoft.com/office/drawing/2014/main" id="{1D108804-B9F6-413C-9B07-6632BC6EC2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8" y="68617"/>
            <a:ext cx="609601" cy="448057"/>
          </a:xfrm>
          <a:prstGeom prst="rect">
            <a:avLst/>
          </a:prstGeom>
        </p:spPr>
      </p:pic>
    </p:spTree>
    <p:extLst>
      <p:ext uri="{BB962C8B-B14F-4D97-AF65-F5344CB8AC3E}">
        <p14:creationId xmlns:p14="http://schemas.microsoft.com/office/powerpoint/2010/main" val="382634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4E3E85-51F4-4BA7-8ECA-1107D11A8B16}"/>
              </a:ext>
            </a:extLst>
          </p:cNvPr>
          <p:cNvSpPr>
            <a:spLocks noGrp="1"/>
          </p:cNvSpPr>
          <p:nvPr>
            <p:ph type="title"/>
          </p:nvPr>
        </p:nvSpPr>
        <p:spPr/>
        <p:txBody>
          <a:bodyPr/>
          <a:lstStyle/>
          <a:p>
            <a:r>
              <a:rPr lang="en-US" dirty="0"/>
              <a:t>Where to find </a:t>
            </a:r>
            <a:r>
              <a:rPr lang="en-US" dirty="0" err="1"/>
              <a:t>PebblePad</a:t>
            </a:r>
            <a:r>
              <a:rPr lang="en-US" dirty="0"/>
              <a:t> (Option 1)</a:t>
            </a:r>
            <a:endParaRPr lang="en-GB" dirty="0"/>
          </a:p>
        </p:txBody>
      </p:sp>
      <p:sp>
        <p:nvSpPr>
          <p:cNvPr id="4" name="Content Placeholder 3">
            <a:extLst>
              <a:ext uri="{FF2B5EF4-FFF2-40B4-BE49-F238E27FC236}">
                <a16:creationId xmlns:a16="http://schemas.microsoft.com/office/drawing/2014/main" id="{6616C648-DD6C-416A-8468-EFD23EA197B1}"/>
              </a:ext>
            </a:extLst>
          </p:cNvPr>
          <p:cNvSpPr>
            <a:spLocks noGrp="1"/>
          </p:cNvSpPr>
          <p:nvPr>
            <p:ph idx="1"/>
          </p:nvPr>
        </p:nvSpPr>
        <p:spPr/>
        <p:txBody>
          <a:bodyPr/>
          <a:lstStyle/>
          <a:p>
            <a:r>
              <a:rPr lang="en-US" dirty="0"/>
              <a:t>Directly via URL: </a:t>
            </a:r>
            <a:r>
              <a:rPr lang="en-US" dirty="0">
                <a:solidFill>
                  <a:schemeClr val="accent4"/>
                </a:solidFill>
              </a:rPr>
              <a:t>http://v3.pebblepad.co.uk/login/york</a:t>
            </a:r>
            <a:endParaRPr lang="en-GB" dirty="0">
              <a:solidFill>
                <a:schemeClr val="accent4"/>
              </a:solidFill>
            </a:endParaRPr>
          </a:p>
        </p:txBody>
      </p:sp>
      <p:pic>
        <p:nvPicPr>
          <p:cNvPr id="5" name="Picture 4">
            <a:extLst>
              <a:ext uri="{FF2B5EF4-FFF2-40B4-BE49-F238E27FC236}">
                <a16:creationId xmlns:a16="http://schemas.microsoft.com/office/drawing/2014/main" id="{DA8ADE99-EA3C-4B4E-BF26-9E29A8A5C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43" y="6326542"/>
            <a:ext cx="609601" cy="448057"/>
          </a:xfrm>
          <a:prstGeom prst="rect">
            <a:avLst/>
          </a:prstGeom>
        </p:spPr>
      </p:pic>
      <p:grpSp>
        <p:nvGrpSpPr>
          <p:cNvPr id="6" name="Google Shape;101;p16">
            <a:extLst>
              <a:ext uri="{FF2B5EF4-FFF2-40B4-BE49-F238E27FC236}">
                <a16:creationId xmlns:a16="http://schemas.microsoft.com/office/drawing/2014/main" id="{3B9FC1FD-63E0-4DE9-AA21-FFDAB79E4919}"/>
              </a:ext>
            </a:extLst>
          </p:cNvPr>
          <p:cNvGrpSpPr/>
          <p:nvPr/>
        </p:nvGrpSpPr>
        <p:grpSpPr>
          <a:xfrm>
            <a:off x="838200" y="2366425"/>
            <a:ext cx="7502565" cy="3960117"/>
            <a:chOff x="1747050" y="1068425"/>
            <a:chExt cx="7244549" cy="3823926"/>
          </a:xfrm>
        </p:grpSpPr>
        <p:pic>
          <p:nvPicPr>
            <p:cNvPr id="7" name="Google Shape;102;p16">
              <a:extLst>
                <a:ext uri="{FF2B5EF4-FFF2-40B4-BE49-F238E27FC236}">
                  <a16:creationId xmlns:a16="http://schemas.microsoft.com/office/drawing/2014/main" id="{DC42EB6B-308E-4E36-8ED4-4405EF4C44C1}"/>
                </a:ext>
              </a:extLst>
            </p:cNvPr>
            <p:cNvPicPr preferRelativeResize="0"/>
            <p:nvPr/>
          </p:nvPicPr>
          <p:blipFill rotWithShape="1">
            <a:blip r:embed="rId3">
              <a:alphaModFix/>
            </a:blip>
            <a:srcRect b="6164"/>
            <a:stretch/>
          </p:blipFill>
          <p:spPr>
            <a:xfrm>
              <a:off x="1747050" y="1068425"/>
              <a:ext cx="7244549" cy="3823926"/>
            </a:xfrm>
            <a:prstGeom prst="rect">
              <a:avLst/>
            </a:prstGeom>
            <a:noFill/>
            <a:ln>
              <a:solidFill>
                <a:schemeClr val="accent1"/>
              </a:solidFill>
            </a:ln>
          </p:spPr>
        </p:pic>
        <p:sp>
          <p:nvSpPr>
            <p:cNvPr id="8" name="Google Shape;103;p16">
              <a:extLst>
                <a:ext uri="{FF2B5EF4-FFF2-40B4-BE49-F238E27FC236}">
                  <a16:creationId xmlns:a16="http://schemas.microsoft.com/office/drawing/2014/main" id="{FC565EB8-6BCA-4896-B907-61BBB4D2F5B4}"/>
                </a:ext>
              </a:extLst>
            </p:cNvPr>
            <p:cNvSpPr/>
            <p:nvPr/>
          </p:nvSpPr>
          <p:spPr>
            <a:xfrm>
              <a:off x="8676200" y="1249550"/>
              <a:ext cx="127500" cy="129900"/>
            </a:xfrm>
            <a:prstGeom prst="rect">
              <a:avLst/>
            </a:prstGeom>
            <a:solidFill>
              <a:schemeClr val="l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4;p16">
            <a:extLst>
              <a:ext uri="{FF2B5EF4-FFF2-40B4-BE49-F238E27FC236}">
                <a16:creationId xmlns:a16="http://schemas.microsoft.com/office/drawing/2014/main" id="{04E429A3-D6F0-4EED-B2BF-DB13AF8D916E}"/>
              </a:ext>
            </a:extLst>
          </p:cNvPr>
          <p:cNvSpPr txBox="1"/>
          <p:nvPr/>
        </p:nvSpPr>
        <p:spPr>
          <a:xfrm>
            <a:off x="8908174" y="4752750"/>
            <a:ext cx="3013500" cy="638400"/>
          </a:xfrm>
          <a:prstGeom prst="rect">
            <a:avLst/>
          </a:prstGeom>
          <a:noFill/>
          <a:ln w="38100">
            <a:solidFill>
              <a:schemeClr val="accent2"/>
            </a:solid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300" dirty="0">
                <a:latin typeface="Trebuchet MS" panose="020B0603020202020204" pitchFamily="34" charset="0"/>
                <a:ea typeface="Source Sans Pro"/>
                <a:cs typeface="Source Sans Pro"/>
                <a:sym typeface="Source Sans Pro"/>
              </a:rPr>
              <a:t>Save the page to your bookmarks to access </a:t>
            </a:r>
            <a:r>
              <a:rPr lang="en-GB" sz="1300" dirty="0" err="1">
                <a:latin typeface="Trebuchet MS" panose="020B0603020202020204" pitchFamily="34" charset="0"/>
                <a:ea typeface="Source Sans Pro"/>
                <a:cs typeface="Source Sans Pro"/>
                <a:sym typeface="Source Sans Pro"/>
              </a:rPr>
              <a:t>PebblePad</a:t>
            </a:r>
            <a:r>
              <a:rPr lang="en-GB" sz="1300" dirty="0">
                <a:latin typeface="Trebuchet MS" panose="020B0603020202020204" pitchFamily="34" charset="0"/>
                <a:ea typeface="Source Sans Pro"/>
                <a:cs typeface="Source Sans Pro"/>
                <a:sym typeface="Source Sans Pro"/>
              </a:rPr>
              <a:t> more easily</a:t>
            </a:r>
            <a:endParaRPr sz="1300" dirty="0">
              <a:latin typeface="Trebuchet MS" panose="020B0603020202020204" pitchFamily="34" charset="0"/>
              <a:ea typeface="Source Sans Pro"/>
              <a:cs typeface="Source Sans Pro"/>
              <a:sym typeface="Source Sans Pro"/>
            </a:endParaRPr>
          </a:p>
        </p:txBody>
      </p:sp>
      <p:cxnSp>
        <p:nvCxnSpPr>
          <p:cNvPr id="10" name="Google Shape;105;p16">
            <a:extLst>
              <a:ext uri="{FF2B5EF4-FFF2-40B4-BE49-F238E27FC236}">
                <a16:creationId xmlns:a16="http://schemas.microsoft.com/office/drawing/2014/main" id="{F3EE857D-1491-4751-A21D-45DB0BFA927C}"/>
              </a:ext>
            </a:extLst>
          </p:cNvPr>
          <p:cNvCxnSpPr>
            <a:cxnSpLocks/>
            <a:stCxn id="9" idx="1"/>
            <a:endCxn id="11" idx="4"/>
          </p:cNvCxnSpPr>
          <p:nvPr/>
        </p:nvCxnSpPr>
        <p:spPr>
          <a:xfrm rot="10800000">
            <a:off x="7415124" y="2749626"/>
            <a:ext cx="1493050" cy="2322325"/>
          </a:xfrm>
          <a:prstGeom prst="curvedConnector2">
            <a:avLst/>
          </a:prstGeom>
          <a:noFill/>
          <a:ln w="38100" cap="flat" cmpd="sng">
            <a:solidFill>
              <a:schemeClr val="accent2"/>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11" name="Google Shape;106;p16">
            <a:extLst>
              <a:ext uri="{FF2B5EF4-FFF2-40B4-BE49-F238E27FC236}">
                <a16:creationId xmlns:a16="http://schemas.microsoft.com/office/drawing/2014/main" id="{A09D8565-42CF-42BF-A1D5-E56B3D39670C}"/>
              </a:ext>
            </a:extLst>
          </p:cNvPr>
          <p:cNvSpPr/>
          <p:nvPr/>
        </p:nvSpPr>
        <p:spPr>
          <a:xfrm>
            <a:off x="7299924" y="2519225"/>
            <a:ext cx="230400" cy="2304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709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4E3E85-51F4-4BA7-8ECA-1107D11A8B16}"/>
              </a:ext>
            </a:extLst>
          </p:cNvPr>
          <p:cNvSpPr>
            <a:spLocks noGrp="1"/>
          </p:cNvSpPr>
          <p:nvPr>
            <p:ph type="title"/>
          </p:nvPr>
        </p:nvSpPr>
        <p:spPr/>
        <p:txBody>
          <a:bodyPr/>
          <a:lstStyle/>
          <a:p>
            <a:r>
              <a:rPr lang="en-US" dirty="0"/>
              <a:t>Where to find </a:t>
            </a:r>
            <a:r>
              <a:rPr lang="en-US" dirty="0" err="1"/>
              <a:t>PebblePad</a:t>
            </a:r>
            <a:r>
              <a:rPr lang="en-US" dirty="0"/>
              <a:t> (Option 2)</a:t>
            </a:r>
            <a:endParaRPr lang="en-GB" dirty="0"/>
          </a:p>
        </p:txBody>
      </p:sp>
      <p:sp>
        <p:nvSpPr>
          <p:cNvPr id="4" name="Content Placeholder 3">
            <a:extLst>
              <a:ext uri="{FF2B5EF4-FFF2-40B4-BE49-F238E27FC236}">
                <a16:creationId xmlns:a16="http://schemas.microsoft.com/office/drawing/2014/main" id="{6616C648-DD6C-416A-8468-EFD23EA197B1}"/>
              </a:ext>
            </a:extLst>
          </p:cNvPr>
          <p:cNvSpPr>
            <a:spLocks noGrp="1"/>
          </p:cNvSpPr>
          <p:nvPr>
            <p:ph idx="1"/>
          </p:nvPr>
        </p:nvSpPr>
        <p:spPr/>
        <p:txBody>
          <a:bodyPr/>
          <a:lstStyle/>
          <a:p>
            <a:r>
              <a:rPr lang="en-US" dirty="0"/>
              <a:t>Search ‘</a:t>
            </a:r>
            <a:r>
              <a:rPr lang="en-US" dirty="0" err="1"/>
              <a:t>PebblePad</a:t>
            </a:r>
            <a:r>
              <a:rPr lang="en-US" dirty="0"/>
              <a:t> York’ in Google:</a:t>
            </a:r>
            <a:endParaRPr lang="en-GB" dirty="0">
              <a:solidFill>
                <a:schemeClr val="accent4"/>
              </a:solidFill>
            </a:endParaRPr>
          </a:p>
        </p:txBody>
      </p:sp>
      <p:pic>
        <p:nvPicPr>
          <p:cNvPr id="12" name="Google Shape;113;p17">
            <a:extLst>
              <a:ext uri="{FF2B5EF4-FFF2-40B4-BE49-F238E27FC236}">
                <a16:creationId xmlns:a16="http://schemas.microsoft.com/office/drawing/2014/main" id="{AE8B9546-4F9C-4144-BB52-2E1212485615}"/>
              </a:ext>
            </a:extLst>
          </p:cNvPr>
          <p:cNvPicPr preferRelativeResize="0"/>
          <p:nvPr/>
        </p:nvPicPr>
        <p:blipFill rotWithShape="1">
          <a:blip r:embed="rId2">
            <a:alphaModFix/>
          </a:blip>
          <a:srcRect t="9721" r="10015" b="5748"/>
          <a:stretch/>
        </p:blipFill>
        <p:spPr>
          <a:xfrm>
            <a:off x="2423343" y="2445417"/>
            <a:ext cx="7345314" cy="3881125"/>
          </a:xfrm>
          <a:prstGeom prst="rect">
            <a:avLst/>
          </a:prstGeom>
          <a:noFill/>
          <a:ln w="19050" cap="flat" cmpd="sng">
            <a:solidFill>
              <a:schemeClr val="accent1"/>
            </a:solidFill>
            <a:prstDash val="solid"/>
            <a:round/>
            <a:headEnd type="none" w="sm" len="sm"/>
            <a:tailEnd type="none" w="sm" len="sm"/>
          </a:ln>
        </p:spPr>
      </p:pic>
      <p:sp>
        <p:nvSpPr>
          <p:cNvPr id="13" name="Google Shape;117;p17">
            <a:extLst>
              <a:ext uri="{FF2B5EF4-FFF2-40B4-BE49-F238E27FC236}">
                <a16:creationId xmlns:a16="http://schemas.microsoft.com/office/drawing/2014/main" id="{B2794C07-B915-4A32-98B4-F0255F4D7D02}"/>
              </a:ext>
            </a:extLst>
          </p:cNvPr>
          <p:cNvSpPr/>
          <p:nvPr/>
        </p:nvSpPr>
        <p:spPr>
          <a:xfrm>
            <a:off x="2880167" y="3220641"/>
            <a:ext cx="2048278" cy="722145"/>
          </a:xfrm>
          <a:prstGeom prst="ellipse">
            <a:avLst/>
          </a:prstGeom>
          <a:noFill/>
          <a:ln w="38100" cap="flat" cmpd="sng">
            <a:solidFill>
              <a:schemeClr val="accent2"/>
            </a:solidFill>
            <a:prstDash val="solid"/>
            <a:round/>
            <a:headEnd type="none" w="sm" len="sm"/>
            <a:tailEnd type="none" w="sm" len="sm"/>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E0E0CE96-C990-47FA-AAEF-B4E31AF73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8" y="68617"/>
            <a:ext cx="609601" cy="448057"/>
          </a:xfrm>
          <a:prstGeom prst="rect">
            <a:avLst/>
          </a:prstGeom>
        </p:spPr>
      </p:pic>
    </p:spTree>
    <p:extLst>
      <p:ext uri="{BB962C8B-B14F-4D97-AF65-F5344CB8AC3E}">
        <p14:creationId xmlns:p14="http://schemas.microsoft.com/office/powerpoint/2010/main" val="212224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4E3E85-51F4-4BA7-8ECA-1107D11A8B16}"/>
              </a:ext>
            </a:extLst>
          </p:cNvPr>
          <p:cNvSpPr>
            <a:spLocks noGrp="1"/>
          </p:cNvSpPr>
          <p:nvPr>
            <p:ph type="title"/>
          </p:nvPr>
        </p:nvSpPr>
        <p:spPr/>
        <p:txBody>
          <a:bodyPr/>
          <a:lstStyle/>
          <a:p>
            <a:r>
              <a:rPr lang="en-US" dirty="0"/>
              <a:t>Where to find </a:t>
            </a:r>
            <a:r>
              <a:rPr lang="en-US" dirty="0" err="1"/>
              <a:t>PebblePad</a:t>
            </a:r>
            <a:r>
              <a:rPr lang="en-US" dirty="0"/>
              <a:t> (Option 3)</a:t>
            </a:r>
            <a:endParaRPr lang="en-GB" dirty="0"/>
          </a:p>
        </p:txBody>
      </p:sp>
      <p:pic>
        <p:nvPicPr>
          <p:cNvPr id="17" name="Google Shape;125;p18">
            <a:extLst>
              <a:ext uri="{FF2B5EF4-FFF2-40B4-BE49-F238E27FC236}">
                <a16:creationId xmlns:a16="http://schemas.microsoft.com/office/drawing/2014/main" id="{E76E7C28-BECE-478D-8392-3CE47736D777}"/>
              </a:ext>
            </a:extLst>
          </p:cNvPr>
          <p:cNvPicPr preferRelativeResize="0"/>
          <p:nvPr/>
        </p:nvPicPr>
        <p:blipFill rotWithShape="1">
          <a:blip r:embed="rId2">
            <a:alphaModFix amt="50000"/>
          </a:blip>
          <a:srcRect l="28337" t="14540" r="29493" b="4860"/>
          <a:stretch/>
        </p:blipFill>
        <p:spPr>
          <a:xfrm>
            <a:off x="899250" y="2489501"/>
            <a:ext cx="3324626" cy="3574225"/>
          </a:xfrm>
          <a:prstGeom prst="rect">
            <a:avLst/>
          </a:prstGeom>
          <a:no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pic>
      <p:pic>
        <p:nvPicPr>
          <p:cNvPr id="18" name="Google Shape;126;p18">
            <a:extLst>
              <a:ext uri="{FF2B5EF4-FFF2-40B4-BE49-F238E27FC236}">
                <a16:creationId xmlns:a16="http://schemas.microsoft.com/office/drawing/2014/main" id="{52F1B0BE-1C01-40A9-BA2D-75501305C802}"/>
              </a:ext>
            </a:extLst>
          </p:cNvPr>
          <p:cNvPicPr preferRelativeResize="0"/>
          <p:nvPr/>
        </p:nvPicPr>
        <p:blipFill rotWithShape="1">
          <a:blip r:embed="rId3">
            <a:alphaModFix amt="50000"/>
          </a:blip>
          <a:srcRect l="28337" t="14540" r="29493" b="4860"/>
          <a:stretch/>
        </p:blipFill>
        <p:spPr>
          <a:xfrm>
            <a:off x="4532326" y="2489513"/>
            <a:ext cx="3324626" cy="3574225"/>
          </a:xfrm>
          <a:prstGeom prst="rect">
            <a:avLst/>
          </a:prstGeom>
          <a:no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pic>
      <p:pic>
        <p:nvPicPr>
          <p:cNvPr id="19" name="Google Shape;127;p18">
            <a:extLst>
              <a:ext uri="{FF2B5EF4-FFF2-40B4-BE49-F238E27FC236}">
                <a16:creationId xmlns:a16="http://schemas.microsoft.com/office/drawing/2014/main" id="{6D36462A-6146-4298-80B1-80B32EE80297}"/>
              </a:ext>
            </a:extLst>
          </p:cNvPr>
          <p:cNvPicPr preferRelativeResize="0"/>
          <p:nvPr/>
        </p:nvPicPr>
        <p:blipFill rotWithShape="1">
          <a:blip r:embed="rId4">
            <a:alphaModFix amt="50000"/>
          </a:blip>
          <a:srcRect l="28337" t="14540" r="29493" b="4860"/>
          <a:stretch/>
        </p:blipFill>
        <p:spPr>
          <a:xfrm>
            <a:off x="8165421" y="2489501"/>
            <a:ext cx="3324626" cy="3574225"/>
          </a:xfrm>
          <a:prstGeom prst="rect">
            <a:avLst/>
          </a:prstGeom>
          <a:no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pic>
      <p:sp>
        <p:nvSpPr>
          <p:cNvPr id="20" name="Google Shape;128;p18">
            <a:extLst>
              <a:ext uri="{FF2B5EF4-FFF2-40B4-BE49-F238E27FC236}">
                <a16:creationId xmlns:a16="http://schemas.microsoft.com/office/drawing/2014/main" id="{34E80286-B206-4455-AD76-F389C5EAD76A}"/>
              </a:ext>
            </a:extLst>
          </p:cNvPr>
          <p:cNvSpPr txBox="1">
            <a:spLocks/>
          </p:cNvSpPr>
          <p:nvPr/>
        </p:nvSpPr>
        <p:spPr>
          <a:xfrm>
            <a:off x="838200" y="1680102"/>
            <a:ext cx="3512219" cy="809399"/>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Font typeface="Arial" panose="020B0604020202020204" pitchFamily="34" charset="0"/>
              <a:buNone/>
            </a:pPr>
            <a:r>
              <a:rPr lang="en-US" sz="1400" b="1" dirty="0"/>
              <a:t>1. </a:t>
            </a:r>
            <a:r>
              <a:rPr lang="en-US" sz="1400" dirty="0"/>
              <a:t>Navigate to the </a:t>
            </a:r>
            <a:r>
              <a:rPr lang="en-US" sz="1400" b="1" dirty="0">
                <a:solidFill>
                  <a:schemeClr val="accent4"/>
                </a:solidFill>
              </a:rPr>
              <a:t>Health Sciences </a:t>
            </a:r>
            <a:r>
              <a:rPr lang="en-US" sz="1400" dirty="0"/>
              <a:t>site and click </a:t>
            </a:r>
            <a:r>
              <a:rPr lang="en-US" sz="1400" b="1" dirty="0">
                <a:solidFill>
                  <a:schemeClr val="accent4"/>
                </a:solidFill>
              </a:rPr>
              <a:t>Practice Support for Supervisors,</a:t>
            </a:r>
            <a:r>
              <a:rPr lang="en-US" sz="1400" b="1" dirty="0"/>
              <a:t> </a:t>
            </a:r>
            <a:r>
              <a:rPr lang="en-US" sz="1400" b="1" dirty="0">
                <a:solidFill>
                  <a:schemeClr val="accent4"/>
                </a:solidFill>
              </a:rPr>
              <a:t>Assessors and Students</a:t>
            </a:r>
            <a:r>
              <a:rPr lang="en-US" sz="1400" dirty="0"/>
              <a:t>:</a:t>
            </a:r>
          </a:p>
        </p:txBody>
      </p:sp>
      <p:sp>
        <p:nvSpPr>
          <p:cNvPr id="21" name="Google Shape;129;p18">
            <a:extLst>
              <a:ext uri="{FF2B5EF4-FFF2-40B4-BE49-F238E27FC236}">
                <a16:creationId xmlns:a16="http://schemas.microsoft.com/office/drawing/2014/main" id="{D559CA78-D8AE-442B-8DDE-A4217141DBA5}"/>
              </a:ext>
            </a:extLst>
          </p:cNvPr>
          <p:cNvSpPr txBox="1">
            <a:spLocks/>
          </p:cNvSpPr>
          <p:nvPr/>
        </p:nvSpPr>
        <p:spPr>
          <a:xfrm>
            <a:off x="4475491" y="1680103"/>
            <a:ext cx="3324840" cy="370948"/>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Font typeface="Arial" panose="020B0604020202020204" pitchFamily="34" charset="0"/>
              <a:buNone/>
            </a:pPr>
            <a:r>
              <a:rPr lang="en-US" sz="1400" b="1" dirty="0"/>
              <a:t>2. </a:t>
            </a:r>
            <a:r>
              <a:rPr lang="en-US" sz="1400" dirty="0"/>
              <a:t>Select the </a:t>
            </a:r>
            <a:r>
              <a:rPr lang="en-US" sz="1400" b="1" dirty="0">
                <a:solidFill>
                  <a:schemeClr val="accent4"/>
                </a:solidFill>
              </a:rPr>
              <a:t>E-Portfolio</a:t>
            </a:r>
            <a:r>
              <a:rPr lang="en-US" sz="1400" b="1" dirty="0"/>
              <a:t> </a:t>
            </a:r>
            <a:r>
              <a:rPr lang="en-US" sz="1400" dirty="0"/>
              <a:t>link:</a:t>
            </a:r>
          </a:p>
        </p:txBody>
      </p:sp>
      <p:sp>
        <p:nvSpPr>
          <p:cNvPr id="22" name="Google Shape;130;p18">
            <a:extLst>
              <a:ext uri="{FF2B5EF4-FFF2-40B4-BE49-F238E27FC236}">
                <a16:creationId xmlns:a16="http://schemas.microsoft.com/office/drawing/2014/main" id="{65FE39D4-4595-41B5-8750-362279B47EE8}"/>
              </a:ext>
            </a:extLst>
          </p:cNvPr>
          <p:cNvSpPr txBox="1">
            <a:spLocks/>
          </p:cNvSpPr>
          <p:nvPr/>
        </p:nvSpPr>
        <p:spPr>
          <a:xfrm>
            <a:off x="8165431" y="1680102"/>
            <a:ext cx="3512219" cy="370948"/>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Font typeface="Arial" panose="020B0604020202020204" pitchFamily="34" charset="0"/>
              <a:buNone/>
            </a:pPr>
            <a:r>
              <a:rPr lang="en-US" sz="1400" b="1" dirty="0"/>
              <a:t>3.</a:t>
            </a:r>
            <a:r>
              <a:rPr lang="en-US" sz="1400" dirty="0"/>
              <a:t> Select the </a:t>
            </a:r>
            <a:r>
              <a:rPr lang="en-US" sz="1400" b="1" dirty="0" err="1">
                <a:solidFill>
                  <a:schemeClr val="accent4"/>
                </a:solidFill>
              </a:rPr>
              <a:t>PebblePad</a:t>
            </a:r>
            <a:r>
              <a:rPr lang="en-US" sz="1400" b="1" dirty="0">
                <a:solidFill>
                  <a:schemeClr val="accent4"/>
                </a:solidFill>
              </a:rPr>
              <a:t> login </a:t>
            </a:r>
            <a:r>
              <a:rPr lang="en-US" sz="1400" dirty="0"/>
              <a:t>link:</a:t>
            </a:r>
          </a:p>
        </p:txBody>
      </p:sp>
      <p:pic>
        <p:nvPicPr>
          <p:cNvPr id="23" name="Google Shape;131;p18">
            <a:extLst>
              <a:ext uri="{FF2B5EF4-FFF2-40B4-BE49-F238E27FC236}">
                <a16:creationId xmlns:a16="http://schemas.microsoft.com/office/drawing/2014/main" id="{D664F3DB-BEE5-4BF4-9656-EA49F4788A72}"/>
              </a:ext>
            </a:extLst>
          </p:cNvPr>
          <p:cNvPicPr preferRelativeResize="0"/>
          <p:nvPr/>
        </p:nvPicPr>
        <p:blipFill rotWithShape="1">
          <a:blip r:embed="rId2">
            <a:alphaModFix/>
          </a:blip>
          <a:srcRect l="28338" t="59196" r="62295" b="30929"/>
          <a:stretch/>
        </p:blipFill>
        <p:spPr>
          <a:xfrm>
            <a:off x="899247" y="4469828"/>
            <a:ext cx="738417" cy="437885"/>
          </a:xfrm>
          <a:prstGeom prst="rect">
            <a:avLst/>
          </a:prstGeom>
          <a:noFill/>
          <a:ln w="1905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pic>
      <p:pic>
        <p:nvPicPr>
          <p:cNvPr id="24" name="Google Shape;132;p18">
            <a:extLst>
              <a:ext uri="{FF2B5EF4-FFF2-40B4-BE49-F238E27FC236}">
                <a16:creationId xmlns:a16="http://schemas.microsoft.com/office/drawing/2014/main" id="{239A2B5E-3E23-4E42-83B8-9E04B63108FF}"/>
              </a:ext>
            </a:extLst>
          </p:cNvPr>
          <p:cNvPicPr preferRelativeResize="0"/>
          <p:nvPr/>
        </p:nvPicPr>
        <p:blipFill rotWithShape="1">
          <a:blip r:embed="rId3">
            <a:alphaModFix/>
          </a:blip>
          <a:srcRect l="58887" t="45999" r="30213" b="34327"/>
          <a:stretch/>
        </p:blipFill>
        <p:spPr>
          <a:xfrm>
            <a:off x="6940912" y="3884598"/>
            <a:ext cx="859205" cy="872411"/>
          </a:xfrm>
          <a:prstGeom prst="rect">
            <a:avLst/>
          </a:prstGeom>
          <a:noFill/>
          <a:ln w="1905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pic>
      <p:pic>
        <p:nvPicPr>
          <p:cNvPr id="25" name="Google Shape;133;p18">
            <a:extLst>
              <a:ext uri="{FF2B5EF4-FFF2-40B4-BE49-F238E27FC236}">
                <a16:creationId xmlns:a16="http://schemas.microsoft.com/office/drawing/2014/main" id="{B28AF84A-9792-4D70-A859-3EEEF76B1C17}"/>
              </a:ext>
            </a:extLst>
          </p:cNvPr>
          <p:cNvPicPr preferRelativeResize="0"/>
          <p:nvPr/>
        </p:nvPicPr>
        <p:blipFill rotWithShape="1">
          <a:blip r:embed="rId4">
            <a:alphaModFix/>
          </a:blip>
          <a:srcRect l="38017" t="42767" r="42920" b="53379"/>
          <a:stretch/>
        </p:blipFill>
        <p:spPr>
          <a:xfrm>
            <a:off x="8925466" y="3741214"/>
            <a:ext cx="1502784" cy="170891"/>
          </a:xfrm>
          <a:prstGeom prst="rect">
            <a:avLst/>
          </a:prstGeom>
          <a:noFill/>
          <a:ln w="1905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pic>
      <p:pic>
        <p:nvPicPr>
          <p:cNvPr id="13" name="Picture 12">
            <a:extLst>
              <a:ext uri="{FF2B5EF4-FFF2-40B4-BE49-F238E27FC236}">
                <a16:creationId xmlns:a16="http://schemas.microsoft.com/office/drawing/2014/main" id="{D867DB3C-2D56-4EC1-B90C-71B63C19B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8" y="68617"/>
            <a:ext cx="609601" cy="448057"/>
          </a:xfrm>
          <a:prstGeom prst="rect">
            <a:avLst/>
          </a:prstGeom>
        </p:spPr>
      </p:pic>
    </p:spTree>
    <p:extLst>
      <p:ext uri="{BB962C8B-B14F-4D97-AF65-F5344CB8AC3E}">
        <p14:creationId xmlns:p14="http://schemas.microsoft.com/office/powerpoint/2010/main" val="1798867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F070-1E9C-4A68-9076-455CC11E3CA0}"/>
              </a:ext>
            </a:extLst>
          </p:cNvPr>
          <p:cNvSpPr>
            <a:spLocks noGrp="1"/>
          </p:cNvSpPr>
          <p:nvPr>
            <p:ph type="title"/>
          </p:nvPr>
        </p:nvSpPr>
        <p:spPr/>
        <p:txBody>
          <a:bodyPr/>
          <a:lstStyle/>
          <a:p>
            <a:r>
              <a:rPr lang="en-US" dirty="0"/>
              <a:t>Where to find your </a:t>
            </a:r>
            <a:r>
              <a:rPr lang="en-US" dirty="0" err="1"/>
              <a:t>PebblePad</a:t>
            </a:r>
            <a:r>
              <a:rPr lang="en-US" dirty="0"/>
              <a:t> login details</a:t>
            </a:r>
            <a:endParaRPr lang="en-GB" dirty="0"/>
          </a:p>
        </p:txBody>
      </p:sp>
      <p:sp>
        <p:nvSpPr>
          <p:cNvPr id="3" name="Content Placeholder 2">
            <a:extLst>
              <a:ext uri="{FF2B5EF4-FFF2-40B4-BE49-F238E27FC236}">
                <a16:creationId xmlns:a16="http://schemas.microsoft.com/office/drawing/2014/main" id="{A4045968-F353-444F-B2B5-021CDA3EED13}"/>
              </a:ext>
            </a:extLst>
          </p:cNvPr>
          <p:cNvSpPr>
            <a:spLocks noGrp="1"/>
          </p:cNvSpPr>
          <p:nvPr>
            <p:ph idx="1"/>
          </p:nvPr>
        </p:nvSpPr>
        <p:spPr/>
        <p:txBody>
          <a:bodyPr/>
          <a:lstStyle/>
          <a:p>
            <a:r>
              <a:rPr lang="en-US" dirty="0"/>
              <a:t>Your </a:t>
            </a:r>
            <a:r>
              <a:rPr lang="en-US" dirty="0" err="1"/>
              <a:t>PebblePad</a:t>
            </a:r>
            <a:r>
              <a:rPr lang="en-US" dirty="0"/>
              <a:t> login details have been sent to your University email address. Your username will match your University username and your password will be auto-generated:</a:t>
            </a:r>
            <a:endParaRPr lang="en-GB" dirty="0"/>
          </a:p>
        </p:txBody>
      </p:sp>
      <p:pic>
        <p:nvPicPr>
          <p:cNvPr id="5" name="Google Shape;143;p19">
            <a:extLst>
              <a:ext uri="{FF2B5EF4-FFF2-40B4-BE49-F238E27FC236}">
                <a16:creationId xmlns:a16="http://schemas.microsoft.com/office/drawing/2014/main" id="{CC3E41F2-4CAF-45BF-BD94-0BA7C1ECD744}"/>
              </a:ext>
            </a:extLst>
          </p:cNvPr>
          <p:cNvPicPr preferRelativeResize="0"/>
          <p:nvPr/>
        </p:nvPicPr>
        <p:blipFill rotWithShape="1">
          <a:blip r:embed="rId2">
            <a:alphaModFix/>
          </a:blip>
          <a:srcRect l="16918" t="21483" r="5187" b="4916"/>
          <a:stretch/>
        </p:blipFill>
        <p:spPr>
          <a:xfrm>
            <a:off x="3035881" y="3297834"/>
            <a:ext cx="6120238" cy="3252737"/>
          </a:xfrm>
          <a:prstGeom prst="rect">
            <a:avLst/>
          </a:prstGeom>
          <a:noFill/>
          <a:ln w="19050" cap="flat" cmpd="sng">
            <a:solidFill>
              <a:schemeClr val="accent1"/>
            </a:solidFill>
            <a:prstDash val="solid"/>
            <a:round/>
            <a:headEnd type="none" w="sm" len="sm"/>
            <a:tailEnd type="none" w="sm" len="sm"/>
          </a:ln>
        </p:spPr>
      </p:pic>
      <p:sp>
        <p:nvSpPr>
          <p:cNvPr id="6" name="Google Shape;144;p19">
            <a:extLst>
              <a:ext uri="{FF2B5EF4-FFF2-40B4-BE49-F238E27FC236}">
                <a16:creationId xmlns:a16="http://schemas.microsoft.com/office/drawing/2014/main" id="{07848CFB-22CC-4861-956D-408DE8AA8D9C}"/>
              </a:ext>
            </a:extLst>
          </p:cNvPr>
          <p:cNvSpPr/>
          <p:nvPr/>
        </p:nvSpPr>
        <p:spPr>
          <a:xfrm>
            <a:off x="3718969" y="4794863"/>
            <a:ext cx="312950" cy="188956"/>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5;p19">
            <a:extLst>
              <a:ext uri="{FF2B5EF4-FFF2-40B4-BE49-F238E27FC236}">
                <a16:creationId xmlns:a16="http://schemas.microsoft.com/office/drawing/2014/main" id="{56715A27-95AC-49C3-ABBD-016D896DC6EC}"/>
              </a:ext>
            </a:extLst>
          </p:cNvPr>
          <p:cNvSpPr txBox="1"/>
          <p:nvPr/>
        </p:nvSpPr>
        <p:spPr>
          <a:xfrm>
            <a:off x="3647301" y="4681310"/>
            <a:ext cx="679651" cy="20660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600" dirty="0">
                <a:latin typeface="+mj-lt"/>
                <a:ea typeface="Source Sans Pro"/>
                <a:cs typeface="Source Sans Pro"/>
                <a:sym typeface="Source Sans Pro"/>
              </a:rPr>
              <a:t>abc123</a:t>
            </a:r>
            <a:endParaRPr sz="350" dirty="0">
              <a:latin typeface="+mj-lt"/>
            </a:endParaRPr>
          </a:p>
        </p:txBody>
      </p:sp>
      <p:sp>
        <p:nvSpPr>
          <p:cNvPr id="8" name="Google Shape;146;p19">
            <a:extLst>
              <a:ext uri="{FF2B5EF4-FFF2-40B4-BE49-F238E27FC236}">
                <a16:creationId xmlns:a16="http://schemas.microsoft.com/office/drawing/2014/main" id="{F59493A6-955A-407A-9313-3D8B00F89395}"/>
              </a:ext>
            </a:extLst>
          </p:cNvPr>
          <p:cNvSpPr txBox="1"/>
          <p:nvPr/>
        </p:nvSpPr>
        <p:spPr>
          <a:xfrm>
            <a:off x="3647301" y="4776671"/>
            <a:ext cx="679651" cy="18895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sz="600" dirty="0" err="1"/>
              <a:t>cFBLrTZy</a:t>
            </a:r>
            <a:endParaRPr sz="350" dirty="0"/>
          </a:p>
        </p:txBody>
      </p:sp>
      <p:sp>
        <p:nvSpPr>
          <p:cNvPr id="9" name="Google Shape;149;p19">
            <a:extLst>
              <a:ext uri="{FF2B5EF4-FFF2-40B4-BE49-F238E27FC236}">
                <a16:creationId xmlns:a16="http://schemas.microsoft.com/office/drawing/2014/main" id="{C712D1FA-C38A-479C-8DE1-8D3BDFF3C15D}"/>
              </a:ext>
            </a:extLst>
          </p:cNvPr>
          <p:cNvSpPr/>
          <p:nvPr/>
        </p:nvSpPr>
        <p:spPr>
          <a:xfrm>
            <a:off x="3114368" y="4523397"/>
            <a:ext cx="1362858" cy="597656"/>
          </a:xfrm>
          <a:prstGeom prst="ellipse">
            <a:avLst/>
          </a:prstGeom>
          <a:noFill/>
          <a:ln w="19050" cap="flat" cmpd="sng">
            <a:solidFill>
              <a:schemeClr val="accent2"/>
            </a:solidFill>
            <a:prstDash val="solid"/>
            <a:round/>
            <a:headEnd type="none" w="sm" len="sm"/>
            <a:tailEnd type="none" w="sm" len="sm"/>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a:extLst>
              <a:ext uri="{FF2B5EF4-FFF2-40B4-BE49-F238E27FC236}">
                <a16:creationId xmlns:a16="http://schemas.microsoft.com/office/drawing/2014/main" id="{33A05143-95EC-4E45-8F43-93E67FEFF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8" y="68617"/>
            <a:ext cx="609601" cy="448057"/>
          </a:xfrm>
          <a:prstGeom prst="rect">
            <a:avLst/>
          </a:prstGeom>
        </p:spPr>
      </p:pic>
    </p:spTree>
    <p:extLst>
      <p:ext uri="{BB962C8B-B14F-4D97-AF65-F5344CB8AC3E}">
        <p14:creationId xmlns:p14="http://schemas.microsoft.com/office/powerpoint/2010/main" val="1513947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F070-1E9C-4A68-9076-455CC11E3CA0}"/>
              </a:ext>
            </a:extLst>
          </p:cNvPr>
          <p:cNvSpPr>
            <a:spLocks noGrp="1"/>
          </p:cNvSpPr>
          <p:nvPr>
            <p:ph type="title"/>
          </p:nvPr>
        </p:nvSpPr>
        <p:spPr/>
        <p:txBody>
          <a:bodyPr/>
          <a:lstStyle/>
          <a:p>
            <a:r>
              <a:rPr lang="en-US" dirty="0"/>
              <a:t>Your password</a:t>
            </a:r>
            <a:endParaRPr lang="en-GB" dirty="0"/>
          </a:p>
        </p:txBody>
      </p:sp>
      <p:sp>
        <p:nvSpPr>
          <p:cNvPr id="3" name="Content Placeholder 2">
            <a:extLst>
              <a:ext uri="{FF2B5EF4-FFF2-40B4-BE49-F238E27FC236}">
                <a16:creationId xmlns:a16="http://schemas.microsoft.com/office/drawing/2014/main" id="{A4045968-F353-444F-B2B5-021CDA3EED13}"/>
              </a:ext>
            </a:extLst>
          </p:cNvPr>
          <p:cNvSpPr>
            <a:spLocks noGrp="1"/>
          </p:cNvSpPr>
          <p:nvPr>
            <p:ph idx="1"/>
          </p:nvPr>
        </p:nvSpPr>
        <p:spPr>
          <a:xfrm>
            <a:off x="838200" y="1690688"/>
            <a:ext cx="6955679" cy="4859883"/>
          </a:xfrm>
        </p:spPr>
        <p:txBody>
          <a:bodyPr/>
          <a:lstStyle/>
          <a:p>
            <a:r>
              <a:rPr lang="en-US" dirty="0"/>
              <a:t>You will be prompted to choose a new password when you login for the first time</a:t>
            </a:r>
            <a:br>
              <a:rPr lang="en-US" dirty="0"/>
            </a:br>
            <a:endParaRPr lang="en-US" dirty="0"/>
          </a:p>
          <a:p>
            <a:r>
              <a:rPr lang="en-US" dirty="0"/>
              <a:t>If you forget your password, click the ‘</a:t>
            </a:r>
            <a:r>
              <a:rPr lang="en-US" dirty="0">
                <a:solidFill>
                  <a:schemeClr val="accent3"/>
                </a:solidFill>
              </a:rPr>
              <a:t>forgot password</a:t>
            </a:r>
            <a:r>
              <a:rPr lang="en-US" dirty="0"/>
              <a:t>’ link on the login page to set a new one</a:t>
            </a:r>
            <a:br>
              <a:rPr lang="en-US" dirty="0"/>
            </a:br>
            <a:endParaRPr lang="en-US" dirty="0"/>
          </a:p>
          <a:p>
            <a:r>
              <a:rPr lang="en-US" dirty="0"/>
              <a:t>Use the ‘</a:t>
            </a:r>
            <a:r>
              <a:rPr lang="en-US" dirty="0">
                <a:solidFill>
                  <a:schemeClr val="accent4"/>
                </a:solidFill>
              </a:rPr>
              <a:t>change your password</a:t>
            </a:r>
            <a:r>
              <a:rPr lang="en-US" dirty="0"/>
              <a:t>’ link to choose a new password at any time</a:t>
            </a:r>
            <a:endParaRPr lang="en-GB" dirty="0"/>
          </a:p>
        </p:txBody>
      </p:sp>
      <p:pic>
        <p:nvPicPr>
          <p:cNvPr id="11" name="Picture 10">
            <a:extLst>
              <a:ext uri="{FF2B5EF4-FFF2-40B4-BE49-F238E27FC236}">
                <a16:creationId xmlns:a16="http://schemas.microsoft.com/office/drawing/2014/main" id="{33A05143-95EC-4E45-8F43-93E67FEFF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18" y="68617"/>
            <a:ext cx="609601" cy="448057"/>
          </a:xfrm>
          <a:prstGeom prst="rect">
            <a:avLst/>
          </a:prstGeom>
        </p:spPr>
      </p:pic>
      <p:pic>
        <p:nvPicPr>
          <p:cNvPr id="4" name="Picture 3">
            <a:extLst>
              <a:ext uri="{FF2B5EF4-FFF2-40B4-BE49-F238E27FC236}">
                <a16:creationId xmlns:a16="http://schemas.microsoft.com/office/drawing/2014/main" id="{31434ABB-82E3-4A5B-97DF-2DC5B191F672}"/>
              </a:ext>
            </a:extLst>
          </p:cNvPr>
          <p:cNvPicPr>
            <a:picLocks noChangeAspect="1"/>
          </p:cNvPicPr>
          <p:nvPr/>
        </p:nvPicPr>
        <p:blipFill>
          <a:blip r:embed="rId3"/>
          <a:stretch>
            <a:fillRect/>
          </a:stretch>
        </p:blipFill>
        <p:spPr>
          <a:xfrm>
            <a:off x="8356588" y="1690688"/>
            <a:ext cx="3148693" cy="4182338"/>
          </a:xfrm>
          <a:prstGeom prst="rect">
            <a:avLst/>
          </a:prstGeom>
        </p:spPr>
      </p:pic>
      <p:sp>
        <p:nvSpPr>
          <p:cNvPr id="10" name="Rectangle 9">
            <a:extLst>
              <a:ext uri="{FF2B5EF4-FFF2-40B4-BE49-F238E27FC236}">
                <a16:creationId xmlns:a16="http://schemas.microsoft.com/office/drawing/2014/main" id="{E7396599-A0E5-4967-9EA1-33301293537E}"/>
              </a:ext>
            </a:extLst>
          </p:cNvPr>
          <p:cNvSpPr/>
          <p:nvPr/>
        </p:nvSpPr>
        <p:spPr>
          <a:xfrm>
            <a:off x="10303877" y="4725423"/>
            <a:ext cx="877578" cy="263887"/>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115EB38-05C3-449F-B6A9-A464173B2705}"/>
              </a:ext>
            </a:extLst>
          </p:cNvPr>
          <p:cNvSpPr/>
          <p:nvPr/>
        </p:nvSpPr>
        <p:spPr>
          <a:xfrm>
            <a:off x="9390886" y="5161175"/>
            <a:ext cx="1080096" cy="26388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C211ED51-5A69-49DF-83C6-505F8D00E482}"/>
              </a:ext>
            </a:extLst>
          </p:cNvPr>
          <p:cNvCxnSpPr>
            <a:endCxn id="10" idx="1"/>
          </p:cNvCxnSpPr>
          <p:nvPr/>
        </p:nvCxnSpPr>
        <p:spPr>
          <a:xfrm>
            <a:off x="7597498" y="4013541"/>
            <a:ext cx="2706379" cy="843826"/>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2D1A506-2600-4F4A-999A-E3372ABAE493}"/>
              </a:ext>
            </a:extLst>
          </p:cNvPr>
          <p:cNvCxnSpPr>
            <a:cxnSpLocks/>
            <a:endCxn id="12" idx="1"/>
          </p:cNvCxnSpPr>
          <p:nvPr/>
        </p:nvCxnSpPr>
        <p:spPr>
          <a:xfrm flipV="1">
            <a:off x="7406231" y="5293119"/>
            <a:ext cx="1984655" cy="131944"/>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701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ow To Decorate A Bookshelf - Styling Ideas for Bookcases">
            <a:extLst>
              <a:ext uri="{FF2B5EF4-FFF2-40B4-BE49-F238E27FC236}">
                <a16:creationId xmlns:a16="http://schemas.microsoft.com/office/drawing/2014/main" id="{F75EE8D8-F42A-47FD-800C-0158DD27E0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18246"/>
          <a:stretch/>
        </p:blipFill>
        <p:spPr bwMode="auto">
          <a:xfrm>
            <a:off x="10424726" y="2065113"/>
            <a:ext cx="1691592" cy="2070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B83037-198C-4C6B-88D6-A00A37F7E7D5}"/>
              </a:ext>
            </a:extLst>
          </p:cNvPr>
          <p:cNvSpPr>
            <a:spLocks noGrp="1"/>
          </p:cNvSpPr>
          <p:nvPr>
            <p:ph type="title"/>
          </p:nvPr>
        </p:nvSpPr>
        <p:spPr/>
        <p:txBody>
          <a:bodyPr/>
          <a:lstStyle/>
          <a:p>
            <a:r>
              <a:rPr lang="en-US" dirty="0"/>
              <a:t>Resources and assets – what’s the difference?</a:t>
            </a:r>
            <a:endParaRPr lang="en-GB" dirty="0"/>
          </a:p>
        </p:txBody>
      </p:sp>
      <p:sp>
        <p:nvSpPr>
          <p:cNvPr id="4" name="Content Placeholder 3">
            <a:extLst>
              <a:ext uri="{FF2B5EF4-FFF2-40B4-BE49-F238E27FC236}">
                <a16:creationId xmlns:a16="http://schemas.microsoft.com/office/drawing/2014/main" id="{F81365CE-5A80-43BE-82B7-AC6EB24E69FC}"/>
              </a:ext>
            </a:extLst>
          </p:cNvPr>
          <p:cNvSpPr>
            <a:spLocks noGrp="1"/>
          </p:cNvSpPr>
          <p:nvPr>
            <p:ph sz="half" idx="1"/>
          </p:nvPr>
        </p:nvSpPr>
        <p:spPr>
          <a:xfrm>
            <a:off x="253884" y="1825625"/>
            <a:ext cx="5181600" cy="4664288"/>
          </a:xfrm>
          <a:solidFill>
            <a:schemeClr val="accent1"/>
          </a:solidFill>
        </p:spPr>
        <p:txBody>
          <a:bodyPr anchor="ctr">
            <a:normAutofit lnSpcReduction="10000"/>
          </a:bodyPr>
          <a:lstStyle/>
          <a:p>
            <a:pPr marL="0" indent="0">
              <a:buNone/>
            </a:pPr>
            <a:r>
              <a:rPr lang="en-GB" sz="2400" kern="0" dirty="0">
                <a:solidFill>
                  <a:schemeClr val="bg1"/>
                </a:solidFill>
                <a:latin typeface="+mj-lt"/>
                <a:ea typeface="Source Sans Pro"/>
                <a:cs typeface="Source Sans Pro"/>
                <a:sym typeface="Source Sans Pro"/>
              </a:rPr>
              <a:t>We like to think of the </a:t>
            </a:r>
            <a:r>
              <a:rPr lang="en-GB" sz="2400" b="1" kern="0" dirty="0">
                <a:solidFill>
                  <a:schemeClr val="accent2"/>
                </a:solidFill>
                <a:latin typeface="+mj-lt"/>
                <a:ea typeface="Source Sans Pro"/>
                <a:cs typeface="Source Sans Pro"/>
                <a:sym typeface="Source Sans Pro"/>
              </a:rPr>
              <a:t>Resources Store as a book shop</a:t>
            </a:r>
            <a:r>
              <a:rPr lang="en-GB" sz="2400" kern="0" dirty="0">
                <a:solidFill>
                  <a:schemeClr val="bg1"/>
                </a:solidFill>
                <a:latin typeface="+mj-lt"/>
                <a:ea typeface="Source Sans Pro"/>
                <a:cs typeface="Source Sans Pro"/>
                <a:sym typeface="Source Sans Pro"/>
              </a:rPr>
              <a:t>, and the </a:t>
            </a:r>
            <a:r>
              <a:rPr lang="en-GB" sz="2400" b="1" kern="0" dirty="0">
                <a:solidFill>
                  <a:schemeClr val="accent2"/>
                </a:solidFill>
                <a:latin typeface="+mj-lt"/>
                <a:ea typeface="Source Sans Pro"/>
                <a:cs typeface="Source Sans Pro"/>
                <a:sym typeface="Source Sans Pro"/>
              </a:rPr>
              <a:t>Asset Store as your bookcase</a:t>
            </a:r>
            <a:r>
              <a:rPr lang="en-GB" sz="2400" kern="0" dirty="0">
                <a:solidFill>
                  <a:schemeClr val="bg1"/>
                </a:solidFill>
                <a:latin typeface="+mj-lt"/>
                <a:ea typeface="Source Sans Pro"/>
                <a:cs typeface="Source Sans Pro"/>
                <a:sym typeface="Source Sans Pro"/>
              </a:rPr>
              <a:t>. </a:t>
            </a:r>
          </a:p>
          <a:p>
            <a:pPr marL="0" indent="0">
              <a:buNone/>
            </a:pPr>
            <a:endParaRPr lang="en-GB" sz="1400" kern="0" dirty="0">
              <a:solidFill>
                <a:schemeClr val="bg1"/>
              </a:solidFill>
              <a:latin typeface="+mj-lt"/>
              <a:ea typeface="Source Sans Pro"/>
              <a:cs typeface="Source Sans Pro"/>
              <a:sym typeface="Source Sans Pro"/>
            </a:endParaRPr>
          </a:p>
          <a:p>
            <a:pPr marL="0" indent="0">
              <a:buNone/>
            </a:pPr>
            <a:r>
              <a:rPr lang="en-GB" sz="2400" kern="0" dirty="0">
                <a:solidFill>
                  <a:schemeClr val="bg1"/>
                </a:solidFill>
                <a:latin typeface="+mj-lt"/>
                <a:ea typeface="Source Sans Pro"/>
                <a:cs typeface="Source Sans Pro"/>
                <a:sym typeface="Source Sans Pro"/>
              </a:rPr>
              <a:t>Resources is a place that stores all of the things you might wish to own but they belong to the shop. Once you have found the item you want, you can download it. Like you would buy a book from the shop. This will then put the item you have chosen into your Asset store. The Asset store is like your personal bookcase, the things in here belong to you.</a:t>
            </a:r>
            <a:endParaRPr lang="en-GB" sz="4400" dirty="0">
              <a:solidFill>
                <a:schemeClr val="bg1"/>
              </a:solidFill>
              <a:latin typeface="+mj-lt"/>
            </a:endParaRPr>
          </a:p>
        </p:txBody>
      </p:sp>
      <p:sp>
        <p:nvSpPr>
          <p:cNvPr id="5" name="Content Placeholder 4">
            <a:extLst>
              <a:ext uri="{FF2B5EF4-FFF2-40B4-BE49-F238E27FC236}">
                <a16:creationId xmlns:a16="http://schemas.microsoft.com/office/drawing/2014/main" id="{494F6618-3436-417B-913E-76552E68D730}"/>
              </a:ext>
            </a:extLst>
          </p:cNvPr>
          <p:cNvSpPr>
            <a:spLocks noGrp="1"/>
          </p:cNvSpPr>
          <p:nvPr>
            <p:ph sz="half" idx="2"/>
          </p:nvPr>
        </p:nvSpPr>
        <p:spPr>
          <a:xfrm>
            <a:off x="5573558" y="2287363"/>
            <a:ext cx="5549900" cy="480257"/>
          </a:xfrm>
        </p:spPr>
        <p:txBody>
          <a:bodyPr>
            <a:normAutofit lnSpcReduction="10000"/>
          </a:bodyPr>
          <a:lstStyle/>
          <a:p>
            <a:pPr marL="0" indent="0">
              <a:buNone/>
            </a:pPr>
            <a:r>
              <a:rPr lang="en-US" b="1" dirty="0">
                <a:solidFill>
                  <a:schemeClr val="accent1"/>
                </a:solidFill>
              </a:rPr>
              <a:t>Assets – your bookcase</a:t>
            </a:r>
          </a:p>
          <a:p>
            <a:pPr marL="0" indent="0">
              <a:buNone/>
            </a:pPr>
            <a:endParaRPr lang="en-GB" dirty="0"/>
          </a:p>
        </p:txBody>
      </p:sp>
      <p:sp>
        <p:nvSpPr>
          <p:cNvPr id="10" name="Content Placeholder 4">
            <a:extLst>
              <a:ext uri="{FF2B5EF4-FFF2-40B4-BE49-F238E27FC236}">
                <a16:creationId xmlns:a16="http://schemas.microsoft.com/office/drawing/2014/main" id="{0DB77ED4-546B-4325-A887-4A4D4267A618}"/>
              </a:ext>
            </a:extLst>
          </p:cNvPr>
          <p:cNvSpPr txBox="1">
            <a:spLocks/>
          </p:cNvSpPr>
          <p:nvPr/>
        </p:nvSpPr>
        <p:spPr>
          <a:xfrm>
            <a:off x="5573558" y="4447748"/>
            <a:ext cx="5549900" cy="5471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rPr>
              <a:t>Resources – book shop</a:t>
            </a:r>
            <a:endParaRPr lang="en-GB" b="1" dirty="0">
              <a:solidFill>
                <a:schemeClr val="accent1"/>
              </a:solidFill>
            </a:endParaRPr>
          </a:p>
        </p:txBody>
      </p:sp>
      <p:sp>
        <p:nvSpPr>
          <p:cNvPr id="8" name="Rectangle 7">
            <a:extLst>
              <a:ext uri="{FF2B5EF4-FFF2-40B4-BE49-F238E27FC236}">
                <a16:creationId xmlns:a16="http://schemas.microsoft.com/office/drawing/2014/main" id="{F69CE4F9-4BF5-4840-8401-2C429FA29578}"/>
              </a:ext>
            </a:extLst>
          </p:cNvPr>
          <p:cNvSpPr/>
          <p:nvPr/>
        </p:nvSpPr>
        <p:spPr>
          <a:xfrm>
            <a:off x="5573558" y="2687420"/>
            <a:ext cx="4813300" cy="1200329"/>
          </a:xfrm>
          <a:prstGeom prst="rect">
            <a:avLst/>
          </a:prstGeom>
        </p:spPr>
        <p:txBody>
          <a:bodyPr wrap="square">
            <a:spAutoFit/>
          </a:bodyPr>
          <a:lstStyle/>
          <a:p>
            <a:r>
              <a:rPr lang="en-GB" dirty="0">
                <a:solidFill>
                  <a:srgbClr val="666666"/>
                </a:solidFill>
                <a:latin typeface="Source Sans Pro"/>
                <a:ea typeface="Source Sans Pro"/>
                <a:cs typeface="Source Sans Pro"/>
                <a:sym typeface="Source Sans Pro"/>
              </a:rPr>
              <a:t>Anything that you upload or create in Pebble+ is called an Asset. Assets contain that you have added or created and that you can go back and edit or delete as required.</a:t>
            </a:r>
            <a:endParaRPr lang="en-GB" dirty="0"/>
          </a:p>
        </p:txBody>
      </p:sp>
      <p:sp>
        <p:nvSpPr>
          <p:cNvPr id="12" name="Rectangle 11">
            <a:extLst>
              <a:ext uri="{FF2B5EF4-FFF2-40B4-BE49-F238E27FC236}">
                <a16:creationId xmlns:a16="http://schemas.microsoft.com/office/drawing/2014/main" id="{883089B2-1F8B-465D-87D0-C018CE0D80C9}"/>
              </a:ext>
            </a:extLst>
          </p:cNvPr>
          <p:cNvSpPr/>
          <p:nvPr/>
        </p:nvSpPr>
        <p:spPr>
          <a:xfrm>
            <a:off x="5573558" y="4840475"/>
            <a:ext cx="4813300" cy="1200329"/>
          </a:xfrm>
          <a:prstGeom prst="rect">
            <a:avLst/>
          </a:prstGeom>
        </p:spPr>
        <p:txBody>
          <a:bodyPr wrap="square">
            <a:spAutoFit/>
          </a:bodyPr>
          <a:lstStyle/>
          <a:p>
            <a:r>
              <a:rPr lang="en-US" dirty="0">
                <a:solidFill>
                  <a:srgbClr val="666666"/>
                </a:solidFill>
                <a:latin typeface="Source Sans Pro"/>
                <a:ea typeface="Source Sans Pro"/>
                <a:cs typeface="Source Sans Pro"/>
                <a:sym typeface="Source Sans Pro"/>
              </a:rPr>
              <a:t>Resources include </a:t>
            </a:r>
            <a:r>
              <a:rPr lang="en-US" dirty="0" err="1">
                <a:solidFill>
                  <a:srgbClr val="666666"/>
                </a:solidFill>
                <a:latin typeface="Source Sans Pro"/>
                <a:ea typeface="Source Sans Pro"/>
                <a:cs typeface="Source Sans Pro"/>
                <a:sym typeface="Source Sans Pro"/>
              </a:rPr>
              <a:t>PebblePad</a:t>
            </a:r>
            <a:r>
              <a:rPr lang="en-US" dirty="0">
                <a:solidFill>
                  <a:srgbClr val="666666"/>
                </a:solidFill>
                <a:latin typeface="Source Sans Pro"/>
                <a:ea typeface="Source Sans Pro"/>
                <a:cs typeface="Source Sans Pro"/>
                <a:sym typeface="Source Sans Pro"/>
              </a:rPr>
              <a:t> templates are made available for you to use as part of your </a:t>
            </a:r>
            <a:r>
              <a:rPr lang="en-US" dirty="0" err="1">
                <a:solidFill>
                  <a:srgbClr val="666666"/>
                </a:solidFill>
                <a:latin typeface="Source Sans Pro"/>
                <a:ea typeface="Source Sans Pro"/>
                <a:cs typeface="Source Sans Pro"/>
                <a:sym typeface="Source Sans Pro"/>
              </a:rPr>
              <a:t>programme</a:t>
            </a:r>
            <a:r>
              <a:rPr lang="en-US" dirty="0">
                <a:solidFill>
                  <a:srgbClr val="666666"/>
                </a:solidFill>
                <a:latin typeface="Source Sans Pro"/>
                <a:ea typeface="Source Sans Pro"/>
                <a:cs typeface="Source Sans Pro"/>
                <a:sym typeface="Source Sans Pro"/>
              </a:rPr>
              <a:t>, and templates and workbooks that you have created for yourself to use.</a:t>
            </a:r>
          </a:p>
        </p:txBody>
      </p:sp>
      <p:pic>
        <p:nvPicPr>
          <p:cNvPr id="11" name="Picture 10">
            <a:extLst>
              <a:ext uri="{FF2B5EF4-FFF2-40B4-BE49-F238E27FC236}">
                <a16:creationId xmlns:a16="http://schemas.microsoft.com/office/drawing/2014/main" id="{10E75D1D-6A5D-495B-93BF-98B654D28ECB}"/>
              </a:ext>
            </a:extLst>
          </p:cNvPr>
          <p:cNvPicPr>
            <a:picLocks noChangeAspect="1"/>
          </p:cNvPicPr>
          <p:nvPr/>
        </p:nvPicPr>
        <p:blipFill>
          <a:blip r:embed="rId3"/>
          <a:stretch>
            <a:fillRect/>
          </a:stretch>
        </p:blipFill>
        <p:spPr>
          <a:xfrm>
            <a:off x="10428415" y="4203253"/>
            <a:ext cx="1687903" cy="2070100"/>
          </a:xfrm>
          <a:prstGeom prst="rect">
            <a:avLst/>
          </a:prstGeom>
        </p:spPr>
      </p:pic>
      <p:pic>
        <p:nvPicPr>
          <p:cNvPr id="16" name="Picture 15">
            <a:extLst>
              <a:ext uri="{FF2B5EF4-FFF2-40B4-BE49-F238E27FC236}">
                <a16:creationId xmlns:a16="http://schemas.microsoft.com/office/drawing/2014/main" id="{39FE9730-9EB9-4CA1-8B99-72F125BE0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8" y="68617"/>
            <a:ext cx="609601" cy="448057"/>
          </a:xfrm>
          <a:prstGeom prst="rect">
            <a:avLst/>
          </a:prstGeom>
        </p:spPr>
      </p:pic>
    </p:spTree>
    <p:extLst>
      <p:ext uri="{BB962C8B-B14F-4D97-AF65-F5344CB8AC3E}">
        <p14:creationId xmlns:p14="http://schemas.microsoft.com/office/powerpoint/2010/main" val="2974392020"/>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44546A"/>
      </a:dk2>
      <a:lt2>
        <a:srgbClr val="E7E6E6"/>
      </a:lt2>
      <a:accent1>
        <a:srgbClr val="474294"/>
      </a:accent1>
      <a:accent2>
        <a:srgbClr val="E09E1A"/>
      </a:accent2>
      <a:accent3>
        <a:srgbClr val="0088CE"/>
      </a:accent3>
      <a:accent4>
        <a:srgbClr val="77952B"/>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3782</TotalTime>
  <Words>744</Words>
  <Application>Microsoft Office PowerPoint</Application>
  <PresentationFormat>Widescreen</PresentationFormat>
  <Paragraphs>89</Paragraphs>
  <Slides>15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Trebuchet MS</vt:lpstr>
      <vt:lpstr>Source Sans Pro</vt:lpstr>
      <vt:lpstr>Office Theme</vt:lpstr>
      <vt:lpstr>PebblePad</vt:lpstr>
      <vt:lpstr>PowerPoint Presentation</vt:lpstr>
      <vt:lpstr>Educational Technology Team</vt:lpstr>
      <vt:lpstr>Where to find PebblePad (Option 1)</vt:lpstr>
      <vt:lpstr>Where to find PebblePad (Option 2)</vt:lpstr>
      <vt:lpstr>Where to find PebblePad (Option 3)</vt:lpstr>
      <vt:lpstr>Where to find your PebblePad login details</vt:lpstr>
      <vt:lpstr>Your password</vt:lpstr>
      <vt:lpstr>Resources and assets – what’s the difference?</vt:lpstr>
      <vt:lpstr>PebblePad basics: the home screen</vt:lpstr>
      <vt:lpstr>Changing your profile image</vt:lpstr>
      <vt:lpstr>Your workbook</vt:lpstr>
      <vt:lpstr>Downloading your workbook</vt:lpstr>
      <vt:lpstr>Pebble Pocket</vt:lpstr>
      <vt:lpstr>Logging 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Blase</dc:creator>
  <cp:lastModifiedBy>John Blase</cp:lastModifiedBy>
  <cp:revision>37</cp:revision>
  <dcterms:created xsi:type="dcterms:W3CDTF">2023-08-21T13:09:53Z</dcterms:created>
  <dcterms:modified xsi:type="dcterms:W3CDTF">2023-09-20T08:13:18Z</dcterms:modified>
</cp:coreProperties>
</file>